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Open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OpenSans-bold.fntdata"/><Relationship Id="rId21" Type="http://schemas.openxmlformats.org/officeDocument/2006/relationships/slide" Target="slides/slide16.xml"/><Relationship Id="rId65" Type="http://schemas.openxmlformats.org/officeDocument/2006/relationships/font" Target="fonts/OpenSans-regular.fntdata"/><Relationship Id="rId24" Type="http://schemas.openxmlformats.org/officeDocument/2006/relationships/slide" Target="slides/slide19.xml"/><Relationship Id="rId68" Type="http://schemas.openxmlformats.org/officeDocument/2006/relationships/font" Target="fonts/OpenSans-boldItalic.fntdata"/><Relationship Id="rId23" Type="http://schemas.openxmlformats.org/officeDocument/2006/relationships/slide" Target="slides/slide18.xml"/><Relationship Id="rId67" Type="http://schemas.openxmlformats.org/officeDocument/2006/relationships/font" Target="fonts/Open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malware-classification/data"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83d12b0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83d12b0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83d12b0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83d12b0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83d12b0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83d12b0c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83d12b0c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83d12b0c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f83d12b0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f83d12b0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83d12b0c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83d12b0c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83d12b0c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83d12b0c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83d12b0c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83d12b0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854c65f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854c65f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f854c65f2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f854c65f2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7a643e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f7a643e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854c65f2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854c65f2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854c65f2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f854c65f2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854c65f23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854c65f23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83d12b0c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83d12b0c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a:t>
            </a:r>
            <a:r>
              <a:rPr lang="en"/>
              <a:t>distribution of the classes are consistent with the full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83d12b0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83d12b0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Want to show worst case scenario. Benchmark to beat. Random Model is just a guessing model that we want to  beat.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[TODO] Since Feature Extraction has been completed, Introduce Random Model as a way to gauge our worst case.</a:t>
            </a:r>
            <a:endParaRPr/>
          </a:p>
          <a:p>
            <a:pPr indent="0" lvl="0" marL="0" rtl="0" algn="l">
              <a:spcBef>
                <a:spcPts val="0"/>
              </a:spcBef>
              <a:spcAft>
                <a:spcPts val="0"/>
              </a:spcAft>
              <a:buNone/>
            </a:pPr>
            <a:r>
              <a:rPr lang="en"/>
              <a:t>[TODO] Talk about how the accuracy of the model represents the lower bound of the accuracy we should be yielding with our other models</a:t>
            </a:r>
            <a:endParaRPr/>
          </a:p>
          <a:p>
            <a:pPr indent="0" lvl="0" marL="0" rtl="0" algn="l">
              <a:spcBef>
                <a:spcPts val="0"/>
              </a:spcBef>
              <a:spcAft>
                <a:spcPts val="0"/>
              </a:spcAft>
              <a:buNone/>
            </a:pPr>
            <a:r>
              <a:rPr lang="en"/>
              <a:t>[TODO] Talk about how the log loss of the model represents the upper bound of the log loss we should be yielding with our other models</a:t>
            </a:r>
            <a:endParaRPr/>
          </a:p>
          <a:p>
            <a:pPr indent="0" lvl="0" marL="0" rtl="0" algn="l">
              <a:spcBef>
                <a:spcPts val="0"/>
              </a:spcBef>
              <a:spcAft>
                <a:spcPts val="0"/>
              </a:spcAft>
              <a:buNone/>
            </a:pPr>
            <a:r>
              <a:rPr lang="en"/>
              <a:t>[TODO] Display the Results on this model. Show the log-loss values,</a:t>
            </a:r>
            <a:endParaRPr/>
          </a:p>
          <a:p>
            <a:pPr indent="0" lvl="0" marL="0" rtl="0" algn="l">
              <a:spcBef>
                <a:spcPts val="0"/>
              </a:spcBef>
              <a:spcAft>
                <a:spcPts val="0"/>
              </a:spcAft>
              <a:buNone/>
            </a:pPr>
            <a:r>
              <a:rPr lang="en"/>
              <a:t>[TODO] Plot Conf matrix, Plot Precision and Recall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Matix</a:t>
            </a:r>
            <a:endParaRPr/>
          </a:p>
          <a:p>
            <a:pPr indent="0" lvl="0" marL="0" rtl="0" algn="l">
              <a:spcBef>
                <a:spcPts val="0"/>
              </a:spcBef>
              <a:spcAft>
                <a:spcPts val="0"/>
              </a:spcAft>
              <a:buNone/>
            </a:pPr>
            <a:r>
              <a:rPr lang="en"/>
              <a:t>Confusion - Precision - Recall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cfcc24b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cfcc24b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accuracy of the model represents the lower bound of the accuracy we should be yielding with our other models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log loss of the model represents the upper bound of the log loss we should be yielding with our other models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83d12b0c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83d12b0c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83d12b0c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83d12b0c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f83d12b0c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f83d12b0c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83d12b0c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83d12b0c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7a643e5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7a643e5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https://www.kaggle.com/c/malware-classification/data</a:t>
            </a:r>
            <a:endParaRPr/>
          </a:p>
          <a:p>
            <a:pPr indent="0" lvl="0" marL="0" rtl="0" algn="l">
              <a:spcBef>
                <a:spcPts val="0"/>
              </a:spcBef>
              <a:spcAft>
                <a:spcPts val="0"/>
              </a:spcAft>
              <a:buClr>
                <a:schemeClr val="dk1"/>
              </a:buClr>
              <a:buSzPts val="1100"/>
              <a:buFont typeface="Arial"/>
              <a:buNone/>
            </a:pPr>
            <a:r>
              <a:rPr lang="en">
                <a:solidFill>
                  <a:schemeClr val="dk1"/>
                </a:solidFill>
              </a:rPr>
              <a:t>Virus -code designed to spread from device to device.  these self-copying threats are usually designed to damage a device or steal data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Ransomware - is designed to encrypt your files and block access to them until a ransom is paid.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Spyware - invades your computer and attempts to steal your personal information such as credit card or banking information, web browsing data, and passwords to various accounts.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Adware-  is unwanted software that displays advertisements on your screen. Adware collects personal information from you to serve you with more personalized ads.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Trojans - disguises itself as legitimate software with the purpose of tricking you into executing malicious software on your computer.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Backdoor - code within software that gives access system and files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Worm - replicates itself by infecting other computers that are on the same network. They’re designed to consume bandwidth and interrupt networks.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Obfuscation - Make code harder to read/detect malware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2700"/>
              </a:spcBef>
              <a:spcAft>
                <a:spcPts val="0"/>
              </a:spcAft>
              <a:buNone/>
            </a:pPr>
            <a:r>
              <a:t/>
            </a:r>
            <a:endParaRPr sz="1050">
              <a:solidFill>
                <a:schemeClr val="dk1"/>
              </a:solidFill>
              <a:highlight>
                <a:srgbClr val="FFFFFF"/>
              </a:highlight>
            </a:endParaRPr>
          </a:p>
          <a:p>
            <a:pPr indent="0" lvl="0" marL="0" rtl="0" algn="l">
              <a:spcBef>
                <a:spcPts val="27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83d12b0c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83d12b0c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380bb3d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380bb3d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83d12b0c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83d12b0c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380bb3d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380bb3d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83d12b0c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f83d12b0c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380bb3d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380bb3d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4534672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4534672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Same as byte files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453467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453467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shown later, we’ll see how some of these features are </a:t>
            </a:r>
            <a:r>
              <a:rPr lang="en"/>
              <a:t>easily</a:t>
            </a:r>
            <a:r>
              <a:rPr lang="en"/>
              <a:t> extinguishable depending on malleware class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4534672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4534672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am thinking of doing this -joe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045ff211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045ff211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7a643e5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f7a643e5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45ff21180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45ff21180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045ff2118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045ff2118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45ff21180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45ff2118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045ff2118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045ff2118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045ff2118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045ff21180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045ff21180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045ff21180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04534672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04534672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045ff2118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045ff2118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045ff21180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045ff21180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04534672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04534672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7a643e5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7a643e5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45ff21180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45ff21180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45ff21180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45ff21180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04534672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04534672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45ff21180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45ff21180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45ff21180_4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45ff21180_4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04534672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04534672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045ff2118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045ff2118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45ff21180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45ff2118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045ff2118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045ff2118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f83d12b0c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f83d12b0c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16dfab4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f16dfab4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f7a643e5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f7a643e5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7a643e5d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7a643e5d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f7a643e5d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f7a643e5d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c/malware-classification/over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3.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500">
                <a:latin typeface="Times New Roman"/>
                <a:ea typeface="Times New Roman"/>
                <a:cs typeface="Times New Roman"/>
                <a:sym typeface="Times New Roman"/>
              </a:rPr>
              <a:t>UCF CAP 5610 PROJECT </a:t>
            </a:r>
            <a:endParaRPr sz="2500">
              <a:latin typeface="Times New Roman"/>
              <a:ea typeface="Times New Roman"/>
              <a:cs typeface="Times New Roman"/>
              <a:sym typeface="Times New Roman"/>
            </a:endParaRPr>
          </a:p>
          <a:p>
            <a:pPr indent="0" lvl="0" marL="0" rtl="0" algn="ctr">
              <a:spcBef>
                <a:spcPts val="0"/>
              </a:spcBef>
              <a:spcAft>
                <a:spcPts val="0"/>
              </a:spcAft>
              <a:buNone/>
            </a:pPr>
            <a:r>
              <a:rPr lang="en" sz="2500">
                <a:latin typeface="Times New Roman"/>
                <a:ea typeface="Times New Roman"/>
                <a:cs typeface="Times New Roman"/>
                <a:sym typeface="Times New Roman"/>
              </a:rPr>
              <a:t>MICROSOFT MALWARE DETECTION</a:t>
            </a:r>
            <a:endParaRPr sz="2500">
              <a:latin typeface="Times New Roman"/>
              <a:ea typeface="Times New Roman"/>
              <a:cs typeface="Times New Roman"/>
              <a:sym typeface="Times New Roman"/>
            </a:endParaRPr>
          </a:p>
        </p:txBody>
      </p:sp>
      <p:sp>
        <p:nvSpPr>
          <p:cNvPr id="55" name="Google Shape;55;p13"/>
          <p:cNvSpPr txBox="1"/>
          <p:nvPr/>
        </p:nvSpPr>
        <p:spPr>
          <a:xfrm>
            <a:off x="4745575" y="3666000"/>
            <a:ext cx="5357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GROUP MEMBERS</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JOSEPH, FILIPEK</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SARATH KUMAR, MANNAM</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ABHISHEK, MARUTURI</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DARIEL, TENF</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6" name="Google Shape;56;p13"/>
          <p:cNvSpPr txBox="1"/>
          <p:nvPr/>
        </p:nvSpPr>
        <p:spPr>
          <a:xfrm>
            <a:off x="190500" y="3666000"/>
            <a:ext cx="234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SUPERVISED BY</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DR YANJIE FU</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Assistant Professor,</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University</a:t>
            </a:r>
            <a:r>
              <a:rPr lang="en">
                <a:latin typeface="Times New Roman"/>
                <a:ea typeface="Times New Roman"/>
                <a:cs typeface="Times New Roman"/>
                <a:sym typeface="Times New Roman"/>
              </a:rPr>
              <a:t> of Central Florida</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5975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Project Progress Check Point 1</a:t>
            </a:r>
            <a:endParaRPr>
              <a:latin typeface="Times New Roman"/>
              <a:ea typeface="Times New Roman"/>
              <a:cs typeface="Times New Roman"/>
              <a:sym typeface="Times New Roman"/>
            </a:endParaRPr>
          </a:p>
        </p:txBody>
      </p:sp>
      <p:sp>
        <p:nvSpPr>
          <p:cNvPr id="116" name="Google Shape;116;p22"/>
          <p:cNvSpPr txBox="1"/>
          <p:nvPr/>
        </p:nvSpPr>
        <p:spPr>
          <a:xfrm>
            <a:off x="4745575" y="3666000"/>
            <a:ext cx="5357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GROUP MEMBERS</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JOSEPH, FILIPEK</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SARATH KUMAR, MANNAM</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ABHISHEK, MARUTURI</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DARIEL, TENF</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7" name="Google Shape;117;p22"/>
          <p:cNvSpPr txBox="1"/>
          <p:nvPr/>
        </p:nvSpPr>
        <p:spPr>
          <a:xfrm>
            <a:off x="190500" y="3666000"/>
            <a:ext cx="234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SUPERVISED BY</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DR YANJIE FU</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Assistant Professor,</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University of Central Florida</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Goals:</a:t>
            </a:r>
            <a:endParaRPr>
              <a:latin typeface="Times New Roman"/>
              <a:ea typeface="Times New Roman"/>
              <a:cs typeface="Times New Roman"/>
              <a:sym typeface="Times New Roman"/>
            </a:endParaRPr>
          </a:p>
        </p:txBody>
      </p:sp>
      <p:sp>
        <p:nvSpPr>
          <p:cNvPr id="123" name="Google Shape;123;p23"/>
          <p:cNvSpPr txBox="1"/>
          <p:nvPr>
            <p:ph idx="1" type="body"/>
          </p:nvPr>
        </p:nvSpPr>
        <p:spPr>
          <a:xfrm>
            <a:off x="311700" y="11364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Explore and visualize the data to observe and discover the data patterns that are related to solving the problem;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Preliminary ML pipeline/system and elaborate the key steps and the corresponding technical details of the proposed approach/system;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Experimental Results</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Potential issues and improvements for Future</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53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Exploring Data and Discovering Patterns</a:t>
            </a:r>
            <a:endParaRPr>
              <a:latin typeface="Times New Roman"/>
              <a:ea typeface="Times New Roman"/>
              <a:cs typeface="Times New Roman"/>
              <a:sym typeface="Times New Roman"/>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Dataset</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Total train dataset consist of 200GB data out of which 50Gb of data is .bytes files and 150GB of data is .asm files</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There are total 10,868 .bytes files and 10,868 asm files total 21,736 files</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Dataset download link - </a:t>
            </a:r>
            <a:r>
              <a:rPr lang="en">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val="tx"/>
                    </a:ext>
                  </a:extLst>
                </a:hlinkClick>
              </a:rPr>
              <a:t>Dataset</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Classes of Malware</a:t>
            </a:r>
            <a:endParaRPr>
              <a:solidFill>
                <a:schemeClr val="dk1"/>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Ramnit</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Lollipop</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Kelihos_ver3</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Vundo</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Simda</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Tracur</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Kelihos_ver1</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Obfuscator.ACY</a:t>
            </a:r>
            <a:endParaRPr>
              <a:solidFill>
                <a:schemeClr val="accent2"/>
              </a:solidFill>
              <a:highlight>
                <a:srgbClr val="FFFFFF"/>
              </a:highlight>
              <a:latin typeface="Times New Roman"/>
              <a:ea typeface="Times New Roman"/>
              <a:cs typeface="Times New Roman"/>
              <a:sym typeface="Times New Roman"/>
            </a:endParaRPr>
          </a:p>
          <a:p>
            <a:pPr indent="-317500" lvl="2" marL="1371600" rtl="0" algn="l">
              <a:spcBef>
                <a:spcPts val="0"/>
              </a:spcBef>
              <a:spcAft>
                <a:spcPts val="0"/>
              </a:spcAft>
              <a:buClr>
                <a:schemeClr val="accent2"/>
              </a:buClr>
              <a:buSzPts val="1400"/>
              <a:buFont typeface="Times New Roman"/>
              <a:buChar char="■"/>
            </a:pPr>
            <a:r>
              <a:rPr lang="en">
                <a:solidFill>
                  <a:schemeClr val="accent2"/>
                </a:solidFill>
                <a:highlight>
                  <a:srgbClr val="FFFFFF"/>
                </a:highlight>
                <a:latin typeface="Times New Roman"/>
                <a:ea typeface="Times New Roman"/>
                <a:cs typeface="Times New Roman"/>
                <a:sym typeface="Times New Roman"/>
              </a:rPr>
              <a:t>Gatak</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380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Example for Byte File</a:t>
            </a:r>
            <a:endParaRPr>
              <a:latin typeface="Times New Roman"/>
              <a:ea typeface="Times New Roman"/>
              <a:cs typeface="Times New Roman"/>
              <a:sym typeface="Times New Roman"/>
            </a:endParaRPr>
          </a:p>
        </p:txBody>
      </p:sp>
      <p:pic>
        <p:nvPicPr>
          <p:cNvPr id="135" name="Google Shape;135;p25"/>
          <p:cNvPicPr preferRelativeResize="0"/>
          <p:nvPr/>
        </p:nvPicPr>
        <p:blipFill>
          <a:blip r:embed="rId3">
            <a:alphaModFix/>
          </a:blip>
          <a:stretch>
            <a:fillRect/>
          </a:stretch>
        </p:blipFill>
        <p:spPr>
          <a:xfrm>
            <a:off x="5166800" y="953625"/>
            <a:ext cx="3340901" cy="4036049"/>
          </a:xfrm>
          <a:prstGeom prst="rect">
            <a:avLst/>
          </a:prstGeom>
          <a:noFill/>
          <a:ln>
            <a:noFill/>
          </a:ln>
        </p:spPr>
      </p:pic>
      <p:sp>
        <p:nvSpPr>
          <p:cNvPr id="136" name="Google Shape;136;p25"/>
          <p:cNvSpPr txBox="1"/>
          <p:nvPr/>
        </p:nvSpPr>
        <p:spPr>
          <a:xfrm>
            <a:off x="455925" y="1044750"/>
            <a:ext cx="4222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Starting column represents the address, we ignore that while preparing the data</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Rest of the columns represent the binary code in hexadecimal format.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00, 10, AF, FF are some examples of Hex codes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Example for a Hex file</a:t>
            </a:r>
            <a:endParaRPr>
              <a:latin typeface="Times New Roman"/>
              <a:ea typeface="Times New Roman"/>
              <a:cs typeface="Times New Roman"/>
              <a:sym typeface="Times New Roman"/>
            </a:endParaRPr>
          </a:p>
        </p:txBody>
      </p:sp>
      <p:pic>
        <p:nvPicPr>
          <p:cNvPr id="142" name="Google Shape;142;p26"/>
          <p:cNvPicPr preferRelativeResize="0"/>
          <p:nvPr/>
        </p:nvPicPr>
        <p:blipFill>
          <a:blip r:embed="rId3">
            <a:alphaModFix/>
          </a:blip>
          <a:stretch>
            <a:fillRect/>
          </a:stretch>
        </p:blipFill>
        <p:spPr>
          <a:xfrm>
            <a:off x="3475150" y="1342050"/>
            <a:ext cx="5509350" cy="3308851"/>
          </a:xfrm>
          <a:prstGeom prst="rect">
            <a:avLst/>
          </a:prstGeom>
          <a:noFill/>
          <a:ln>
            <a:noFill/>
          </a:ln>
        </p:spPr>
      </p:pic>
      <p:sp>
        <p:nvSpPr>
          <p:cNvPr id="143" name="Google Shape;143;p26"/>
          <p:cNvSpPr txBox="1"/>
          <p:nvPr/>
        </p:nvSpPr>
        <p:spPr>
          <a:xfrm>
            <a:off x="463950" y="1213875"/>
            <a:ext cx="2900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Hex files contains the information of headers in the file like .text, .data, etc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It shows information of opcodes (pop, mov),  registers (edx, exi) and </a:t>
            </a:r>
            <a:endParaRPr>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a:solidFill>
                  <a:schemeClr val="dk1"/>
                </a:solidFill>
                <a:latin typeface="Times New Roman"/>
                <a:ea typeface="Times New Roman"/>
                <a:cs typeface="Times New Roman"/>
                <a:sym typeface="Times New Roman"/>
              </a:rPr>
              <a:t>Keywords (std:) etc in the file</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These features can be used to create the dataset for our problem.</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More about Data...</a:t>
            </a:r>
            <a:endParaRPr>
              <a:latin typeface="Times New Roman"/>
              <a:ea typeface="Times New Roman"/>
              <a:cs typeface="Times New Roman"/>
              <a:sym typeface="Times New Roman"/>
            </a:endParaRPr>
          </a:p>
        </p:txBody>
      </p:sp>
      <p:sp>
        <p:nvSpPr>
          <p:cNvPr id="149" name="Google Shape;149;p27"/>
          <p:cNvSpPr txBox="1"/>
          <p:nvPr>
            <p:ph idx="1" type="body"/>
          </p:nvPr>
        </p:nvSpPr>
        <p:spPr>
          <a:xfrm>
            <a:off x="351750" y="1152475"/>
            <a:ext cx="350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Data distribution for each class</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chemeClr val="dk1"/>
                </a:solidFill>
                <a:latin typeface="Times New Roman"/>
                <a:ea typeface="Times New Roman"/>
                <a:cs typeface="Times New Roman"/>
                <a:sym typeface="Times New Roman"/>
              </a:rPr>
              <a:t>As one can see from the plot,</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sz="1400">
                <a:solidFill>
                  <a:schemeClr val="dk1"/>
                </a:solidFill>
                <a:latin typeface="Times New Roman"/>
                <a:ea typeface="Times New Roman"/>
                <a:cs typeface="Times New Roman"/>
                <a:sym typeface="Times New Roman"/>
              </a:rPr>
              <a:t>The data is </a:t>
            </a:r>
            <a:r>
              <a:rPr lang="en" sz="1400">
                <a:solidFill>
                  <a:schemeClr val="dk1"/>
                </a:solidFill>
                <a:latin typeface="Times New Roman"/>
                <a:ea typeface="Times New Roman"/>
                <a:cs typeface="Times New Roman"/>
                <a:sym typeface="Times New Roman"/>
              </a:rPr>
              <a:t>imbalance</a:t>
            </a:r>
            <a:r>
              <a:rPr lang="en" sz="1400">
                <a:solidFill>
                  <a:schemeClr val="dk1"/>
                </a:solidFill>
                <a:latin typeface="Times New Roman"/>
                <a:ea typeface="Times New Roman"/>
                <a:cs typeface="Times New Roman"/>
                <a:sym typeface="Times New Roman"/>
              </a:rPr>
              <a:t> with class 3 malware having more data points and class 5 having few data points.</a:t>
            </a:r>
            <a:endParaRPr sz="1400">
              <a:solidFill>
                <a:schemeClr val="dk1"/>
              </a:solidFill>
              <a:latin typeface="Times New Roman"/>
              <a:ea typeface="Times New Roman"/>
              <a:cs typeface="Times New Roman"/>
              <a:sym typeface="Times New Roman"/>
            </a:endParaRPr>
          </a:p>
        </p:txBody>
      </p:sp>
      <p:pic>
        <p:nvPicPr>
          <p:cNvPr id="150" name="Google Shape;150;p27"/>
          <p:cNvPicPr preferRelativeResize="0"/>
          <p:nvPr/>
        </p:nvPicPr>
        <p:blipFill>
          <a:blip r:embed="rId3">
            <a:alphaModFix/>
          </a:blip>
          <a:stretch>
            <a:fillRect/>
          </a:stretch>
        </p:blipFill>
        <p:spPr>
          <a:xfrm>
            <a:off x="3852904" y="1152475"/>
            <a:ext cx="4925575" cy="364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433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Literature and Blogs about the Problem</a:t>
            </a:r>
            <a:endParaRPr>
              <a:latin typeface="Times New Roman"/>
              <a:ea typeface="Times New Roman"/>
              <a:cs typeface="Times New Roman"/>
              <a:sym typeface="Times New Roman"/>
            </a:endParaRPr>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solidFill>
                  <a:schemeClr val="accent2"/>
                </a:solidFill>
                <a:highlight>
                  <a:srgbClr val="FFFFFF"/>
                </a:highlight>
                <a:latin typeface="Times New Roman"/>
                <a:ea typeface="Times New Roman"/>
                <a:cs typeface="Times New Roman"/>
                <a:sym typeface="Times New Roman"/>
              </a:rPr>
              <a:t>http://blog.kaggle.com/2015/05/26/microsoft-malware-winners-interview-1st-place-no-to-overfitting/</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400">
                <a:solidFill>
                  <a:schemeClr val="accent2"/>
                </a:solidFill>
                <a:highlight>
                  <a:srgbClr val="FFFFFF"/>
                </a:highlight>
                <a:latin typeface="Times New Roman"/>
                <a:ea typeface="Times New Roman"/>
                <a:cs typeface="Times New Roman"/>
                <a:sym typeface="Times New Roman"/>
              </a:rPr>
              <a:t>https://arxiv.org/pdf/1511.04317.pdf</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400">
                <a:solidFill>
                  <a:schemeClr val="accent2"/>
                </a:solidFill>
                <a:highlight>
                  <a:srgbClr val="FFFFFF"/>
                </a:highlight>
                <a:latin typeface="Times New Roman"/>
                <a:ea typeface="Times New Roman"/>
                <a:cs typeface="Times New Roman"/>
                <a:sym typeface="Times New Roman"/>
              </a:rPr>
              <a:t>First place solution in Kaggle competition: https://www.youtube.com/watch?v=VLQTRlLGz5Y</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400">
                <a:solidFill>
                  <a:schemeClr val="accent2"/>
                </a:solidFill>
                <a:highlight>
                  <a:srgbClr val="FFFFFF"/>
                </a:highlight>
                <a:latin typeface="Times New Roman"/>
                <a:ea typeface="Times New Roman"/>
                <a:cs typeface="Times New Roman"/>
                <a:sym typeface="Times New Roman"/>
              </a:rPr>
              <a:t>https://github.com/dchad/malware-detection</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400">
                <a:solidFill>
                  <a:schemeClr val="accent2"/>
                </a:solidFill>
                <a:highlight>
                  <a:srgbClr val="FFFFFF"/>
                </a:highlight>
                <a:latin typeface="Times New Roman"/>
                <a:ea typeface="Times New Roman"/>
                <a:cs typeface="Times New Roman"/>
                <a:sym typeface="Times New Roman"/>
              </a:rPr>
              <a:t>http://vizsec.org/files/2011/Nataraj.pdf</a:t>
            </a:r>
            <a:endParaRPr sz="1400">
              <a:solidFill>
                <a:schemeClr val="accent2"/>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rPr lang="en" sz="1400">
                <a:solidFill>
                  <a:schemeClr val="accent2"/>
                </a:solidFill>
                <a:highlight>
                  <a:srgbClr val="FFFFFF"/>
                </a:highlight>
                <a:latin typeface="Times New Roman"/>
                <a:ea typeface="Times New Roman"/>
                <a:cs typeface="Times New Roman"/>
                <a:sym typeface="Times New Roman"/>
              </a:rPr>
              <a:t>https://www.dropbox.com/sh/gfqzv0ckgs4l1bf/AAB6EelnEjvvuQg2nu_pIB6ua?dl=0</a:t>
            </a:r>
            <a:endParaRPr sz="14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ML System/Pipeline</a:t>
            </a:r>
            <a:endParaRPr>
              <a:latin typeface="Times New Roman"/>
              <a:ea typeface="Times New Roman"/>
              <a:cs typeface="Times New Roman"/>
              <a:sym typeface="Times New Roman"/>
            </a:endParaRPr>
          </a:p>
        </p:txBody>
      </p:sp>
      <p:sp>
        <p:nvSpPr>
          <p:cNvPr id="162" name="Google Shape;162;p29"/>
          <p:cNvSpPr txBox="1"/>
          <p:nvPr/>
        </p:nvSpPr>
        <p:spPr>
          <a:xfrm>
            <a:off x="512000" y="1398150"/>
            <a:ext cx="6914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Key Steps : Feature Extraction and Pre-Processing</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Visualization of Generated Features using TSNE</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Train - </a:t>
            </a:r>
            <a:r>
              <a:rPr lang="en">
                <a:latin typeface="Times New Roman"/>
                <a:ea typeface="Times New Roman"/>
                <a:cs typeface="Times New Roman"/>
                <a:sym typeface="Times New Roman"/>
              </a:rPr>
              <a:t>Test Splitting</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Modelling</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Random Model</a:t>
            </a:r>
            <a:endParaRPr>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K-Nearest Neighbours Model</a:t>
            </a:r>
            <a:endParaRPr>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Metrics </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Multi-Class Log-loss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Confusion Matrix, Precision Matrix, Recall Matrix</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Feature Engineering</a:t>
            </a:r>
            <a:endParaRPr>
              <a:latin typeface="Times New Roman"/>
              <a:ea typeface="Times New Roman"/>
              <a:cs typeface="Times New Roman"/>
              <a:sym typeface="Times New Roman"/>
            </a:endParaRPr>
          </a:p>
        </p:txBody>
      </p:sp>
      <p:sp>
        <p:nvSpPr>
          <p:cNvPr id="168" name="Google Shape;16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N-gram features of byte files:</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solidFill>
                  <a:srgbClr val="292929"/>
                </a:solidFill>
                <a:highlight>
                  <a:srgbClr val="FFFFFF"/>
                </a:highlight>
                <a:latin typeface="Times New Roman"/>
                <a:ea typeface="Times New Roman"/>
                <a:cs typeface="Times New Roman"/>
                <a:sym typeface="Times New Roman"/>
              </a:rPr>
              <a:t>We are currently going with extracting unigram bag of words from the byte files using SVD.The number of features with uni-gram we got is 256. This turned out to be a very good feature for classification along with other features such as size of byte and asm,etc.</a:t>
            </a:r>
            <a:endParaRPr>
              <a:solidFill>
                <a:srgbClr val="292929"/>
              </a:solidFill>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Clr>
                <a:srgbClr val="292929"/>
              </a:buClr>
              <a:buSzPts val="1400"/>
              <a:buFont typeface="Times New Roman"/>
              <a:buChar char="○"/>
            </a:pPr>
            <a:r>
              <a:rPr lang="en">
                <a:solidFill>
                  <a:srgbClr val="292929"/>
                </a:solidFill>
                <a:highlight>
                  <a:srgbClr val="FFFFFF"/>
                </a:highlight>
                <a:latin typeface="Times New Roman"/>
                <a:ea typeface="Times New Roman"/>
                <a:cs typeface="Times New Roman"/>
                <a:sym typeface="Times New Roman"/>
              </a:rPr>
              <a:t>The number of features that we achieve with bi-gram it is 65531 and even more for trigrams. We are currently considering unigram as the main feature as we are achieving good accuracy with uni grams. We are considering to keep n-grams as an opportunity to improve the system once it is scaled completely.</a:t>
            </a:r>
            <a:endParaRPr>
              <a:solidFill>
                <a:srgbClr val="292929"/>
              </a:solidFill>
              <a:highlight>
                <a:srgbClr val="FFFFFF"/>
              </a:highlight>
              <a:latin typeface="Times New Roman"/>
              <a:ea typeface="Times New Roman"/>
              <a:cs typeface="Times New Roman"/>
              <a:sym typeface="Times New Roman"/>
            </a:endParaRPr>
          </a:p>
          <a:p>
            <a:pPr indent="0" lvl="0" marL="914400" rtl="0" algn="l">
              <a:spcBef>
                <a:spcPts val="1200"/>
              </a:spcBef>
              <a:spcAft>
                <a:spcPts val="0"/>
              </a:spcAft>
              <a:buNone/>
            </a:pPr>
            <a:r>
              <a:t/>
            </a:r>
            <a:endParaRPr>
              <a:solidFill>
                <a:srgbClr val="292929"/>
              </a:solidFill>
              <a:highlight>
                <a:srgbClr val="FFFFFF"/>
              </a:highlight>
              <a:latin typeface="Times New Roman"/>
              <a:ea typeface="Times New Roman"/>
              <a:cs typeface="Times New Roman"/>
              <a:sym typeface="Times New Roman"/>
            </a:endParaRPr>
          </a:p>
          <a:p>
            <a:pPr indent="0" lvl="0" marL="914400" rtl="0" algn="l">
              <a:spcBef>
                <a:spcPts val="120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1"/>
          <p:cNvPicPr preferRelativeResize="0"/>
          <p:nvPr/>
        </p:nvPicPr>
        <p:blipFill rotWithShape="1">
          <a:blip r:embed="rId3">
            <a:alphaModFix/>
          </a:blip>
          <a:srcRect b="10988" l="22017" r="50490" t="74187"/>
          <a:stretch/>
        </p:blipFill>
        <p:spPr>
          <a:xfrm>
            <a:off x="2921075" y="1319703"/>
            <a:ext cx="3301877" cy="1001398"/>
          </a:xfrm>
          <a:prstGeom prst="rect">
            <a:avLst/>
          </a:prstGeom>
          <a:noFill/>
          <a:ln>
            <a:noFill/>
          </a:ln>
        </p:spPr>
      </p:pic>
      <p:sp>
        <p:nvSpPr>
          <p:cNvPr id="174" name="Google Shape;174;p31"/>
          <p:cNvSpPr txBox="1"/>
          <p:nvPr/>
        </p:nvSpPr>
        <p:spPr>
          <a:xfrm>
            <a:off x="446775" y="207050"/>
            <a:ext cx="81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Feature Engineering</a:t>
            </a:r>
            <a:endParaRPr/>
          </a:p>
        </p:txBody>
      </p:sp>
      <p:sp>
        <p:nvSpPr>
          <p:cNvPr id="175" name="Google Shape;175;p31"/>
          <p:cNvSpPr txBox="1"/>
          <p:nvPr/>
        </p:nvSpPr>
        <p:spPr>
          <a:xfrm>
            <a:off x="544850" y="849975"/>
            <a:ext cx="7802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Size of bytes files as a feature.</a:t>
            </a:r>
            <a:endParaRPr>
              <a:latin typeface="Times New Roman"/>
              <a:ea typeface="Times New Roman"/>
              <a:cs typeface="Times New Roman"/>
              <a:sym typeface="Times New Roman"/>
            </a:endParaRPr>
          </a:p>
        </p:txBody>
      </p:sp>
      <p:pic>
        <p:nvPicPr>
          <p:cNvPr id="176" name="Google Shape;176;p31"/>
          <p:cNvPicPr preferRelativeResize="0"/>
          <p:nvPr/>
        </p:nvPicPr>
        <p:blipFill rotWithShape="1">
          <a:blip r:embed="rId4">
            <a:alphaModFix/>
          </a:blip>
          <a:srcRect b="9459" l="27228" r="34390" t="40545"/>
          <a:stretch/>
        </p:blipFill>
        <p:spPr>
          <a:xfrm>
            <a:off x="2921075" y="2321100"/>
            <a:ext cx="3301877" cy="2419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PROBLEM BACKGROUND</a:t>
            </a:r>
            <a:endParaRPr>
              <a:latin typeface="Times New Roman"/>
              <a:ea typeface="Times New Roman"/>
              <a:cs typeface="Times New Roman"/>
              <a:sym typeface="Times New Roman"/>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Malware is software that aims to bypass a computer’s security for a variety of reasons, such as accessing sensitive data or ruining a computer’s functionality.</a:t>
            </a:r>
            <a:endParaRPr sz="1400">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It </a:t>
            </a:r>
            <a:r>
              <a:rPr lang="en">
                <a:solidFill>
                  <a:schemeClr val="dk1"/>
                </a:solidFill>
                <a:latin typeface="Times New Roman"/>
                <a:ea typeface="Times New Roman"/>
                <a:cs typeface="Times New Roman"/>
                <a:sym typeface="Times New Roman"/>
              </a:rPr>
              <a:t>is a portmanteau from the phrase “malicious software”</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malware industry has seen massive growth since computers became almost entirely intertwined with first-world economy.</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With this rapid growth, anti-malware communities have had to continuously improve anti-malware to be more robust in </a:t>
            </a:r>
            <a:r>
              <a:rPr lang="en" sz="1400">
                <a:solidFill>
                  <a:schemeClr val="dk1"/>
                </a:solidFill>
                <a:latin typeface="Times New Roman"/>
                <a:ea typeface="Times New Roman"/>
                <a:cs typeface="Times New Roman"/>
                <a:sym typeface="Times New Roman"/>
              </a:rPr>
              <a:t>detecting and terminating malware in the event of a cyber attack</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2"/>
          <p:cNvPicPr preferRelativeResize="0"/>
          <p:nvPr/>
        </p:nvPicPr>
        <p:blipFill rotWithShape="1">
          <a:blip r:embed="rId3">
            <a:alphaModFix/>
          </a:blip>
          <a:srcRect b="31083" l="26095" r="33490" t="35828"/>
          <a:stretch/>
        </p:blipFill>
        <p:spPr>
          <a:xfrm>
            <a:off x="775213" y="1357114"/>
            <a:ext cx="7341677" cy="3381110"/>
          </a:xfrm>
          <a:prstGeom prst="rect">
            <a:avLst/>
          </a:prstGeom>
          <a:noFill/>
          <a:ln>
            <a:noFill/>
          </a:ln>
        </p:spPr>
      </p:pic>
      <p:sp>
        <p:nvSpPr>
          <p:cNvPr id="182" name="Google Shape;182;p32"/>
          <p:cNvSpPr txBox="1"/>
          <p:nvPr/>
        </p:nvSpPr>
        <p:spPr>
          <a:xfrm>
            <a:off x="446775" y="207050"/>
            <a:ext cx="814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Feature Engineering</a:t>
            </a:r>
            <a:endParaRPr/>
          </a:p>
        </p:txBody>
      </p:sp>
      <p:sp>
        <p:nvSpPr>
          <p:cNvPr id="183" name="Google Shape;183;p32"/>
          <p:cNvSpPr txBox="1"/>
          <p:nvPr/>
        </p:nvSpPr>
        <p:spPr>
          <a:xfrm>
            <a:off x="544850" y="849975"/>
            <a:ext cx="7802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Header of result.csv file</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3"/>
          <p:cNvPicPr preferRelativeResize="0"/>
          <p:nvPr/>
        </p:nvPicPr>
        <p:blipFill rotWithShape="1">
          <a:blip r:embed="rId3">
            <a:alphaModFix/>
          </a:blip>
          <a:srcRect b="17568" l="22199" r="4097" t="56847"/>
          <a:stretch/>
        </p:blipFill>
        <p:spPr>
          <a:xfrm>
            <a:off x="126038" y="1841650"/>
            <a:ext cx="8781677" cy="1714651"/>
          </a:xfrm>
          <a:prstGeom prst="rect">
            <a:avLst/>
          </a:prstGeom>
          <a:noFill/>
          <a:ln>
            <a:noFill/>
          </a:ln>
        </p:spPr>
      </p:pic>
      <p:sp>
        <p:nvSpPr>
          <p:cNvPr id="189" name="Google Shape;189;p33"/>
          <p:cNvSpPr txBox="1"/>
          <p:nvPr/>
        </p:nvSpPr>
        <p:spPr>
          <a:xfrm>
            <a:off x="446775" y="207050"/>
            <a:ext cx="8140200" cy="585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600">
                <a:solidFill>
                  <a:schemeClr val="dk1"/>
                </a:solidFill>
                <a:latin typeface="Times New Roman"/>
                <a:ea typeface="Times New Roman"/>
                <a:cs typeface="Times New Roman"/>
                <a:sym typeface="Times New Roman"/>
              </a:rPr>
              <a:t>Normalized “result.csv”</a:t>
            </a:r>
            <a:endParaRPr sz="2600">
              <a:latin typeface="Times New Roman"/>
              <a:ea typeface="Times New Roman"/>
              <a:cs typeface="Times New Roman"/>
              <a:sym typeface="Times New Roman"/>
            </a:endParaRPr>
          </a:p>
        </p:txBody>
      </p:sp>
      <p:sp>
        <p:nvSpPr>
          <p:cNvPr id="190" name="Google Shape;190;p33"/>
          <p:cNvSpPr txBox="1"/>
          <p:nvPr/>
        </p:nvSpPr>
        <p:spPr>
          <a:xfrm>
            <a:off x="544850" y="849975"/>
            <a:ext cx="78024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4"/>
          <p:cNvPicPr preferRelativeResize="0"/>
          <p:nvPr/>
        </p:nvPicPr>
        <p:blipFill rotWithShape="1">
          <a:blip r:embed="rId3">
            <a:alphaModFix/>
          </a:blip>
          <a:srcRect b="24863" l="28499" r="37945" t="25118"/>
          <a:stretch/>
        </p:blipFill>
        <p:spPr>
          <a:xfrm>
            <a:off x="4664017" y="2271175"/>
            <a:ext cx="2964931" cy="2486001"/>
          </a:xfrm>
          <a:prstGeom prst="rect">
            <a:avLst/>
          </a:prstGeom>
          <a:noFill/>
          <a:ln>
            <a:noFill/>
          </a:ln>
        </p:spPr>
      </p:pic>
      <p:sp>
        <p:nvSpPr>
          <p:cNvPr id="196" name="Google Shape;196;p34"/>
          <p:cNvSpPr txBox="1"/>
          <p:nvPr/>
        </p:nvSpPr>
        <p:spPr>
          <a:xfrm>
            <a:off x="555775" y="130775"/>
            <a:ext cx="4664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latin typeface="Times New Roman"/>
                <a:ea typeface="Times New Roman"/>
                <a:cs typeface="Times New Roman"/>
                <a:sym typeface="Times New Roman"/>
              </a:rPr>
              <a:t>Multivariate analysis on byte files</a:t>
            </a:r>
            <a:endParaRPr sz="2200">
              <a:latin typeface="Times New Roman"/>
              <a:ea typeface="Times New Roman"/>
              <a:cs typeface="Times New Roman"/>
              <a:sym typeface="Times New Roman"/>
            </a:endParaRPr>
          </a:p>
        </p:txBody>
      </p:sp>
      <p:sp>
        <p:nvSpPr>
          <p:cNvPr id="197" name="Google Shape;197;p34"/>
          <p:cNvSpPr txBox="1"/>
          <p:nvPr/>
        </p:nvSpPr>
        <p:spPr>
          <a:xfrm>
            <a:off x="555775" y="773700"/>
            <a:ext cx="4544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used t-SNE visualization technique to understand the multidimensional dataset.</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Using different perplexities(50 and 30 respectively), we visualized the dataset that we have generated. </a:t>
            </a:r>
            <a:endParaRPr>
              <a:latin typeface="Times New Roman"/>
              <a:ea typeface="Times New Roman"/>
              <a:cs typeface="Times New Roman"/>
              <a:sym typeface="Times New Roman"/>
            </a:endParaRPr>
          </a:p>
        </p:txBody>
      </p:sp>
      <p:pic>
        <p:nvPicPr>
          <p:cNvPr id="198" name="Google Shape;198;p34"/>
          <p:cNvPicPr preferRelativeResize="0"/>
          <p:nvPr/>
        </p:nvPicPr>
        <p:blipFill rotWithShape="1">
          <a:blip r:embed="rId4">
            <a:alphaModFix/>
          </a:blip>
          <a:srcRect b="14572" l="28918" r="38553" t="34881"/>
          <a:stretch/>
        </p:blipFill>
        <p:spPr>
          <a:xfrm>
            <a:off x="1253212" y="2271164"/>
            <a:ext cx="2844173" cy="24860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Train - Test - Cross Validate Splitting</a:t>
            </a:r>
            <a:endParaRPr>
              <a:latin typeface="Times New Roman"/>
              <a:ea typeface="Times New Roman"/>
              <a:cs typeface="Times New Roman"/>
              <a:sym typeface="Times New Roman"/>
            </a:endParaRPr>
          </a:p>
        </p:txBody>
      </p:sp>
      <p:sp>
        <p:nvSpPr>
          <p:cNvPr id="204" name="Google Shape;20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We split data to Train and Test 80-20.</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chemeClr val="dk1"/>
                </a:solidFill>
                <a:latin typeface="Times New Roman"/>
                <a:ea typeface="Times New Roman"/>
                <a:cs typeface="Times New Roman"/>
                <a:sym typeface="Times New Roman"/>
              </a:rPr>
              <a:t>Within the train data, we split that to train and validation 80-20</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rPr lang="en" sz="1400">
                <a:solidFill>
                  <a:schemeClr val="dk1"/>
                </a:solidFill>
                <a:latin typeface="Times New Roman"/>
                <a:ea typeface="Times New Roman"/>
                <a:cs typeface="Times New Roman"/>
                <a:sym typeface="Times New Roman"/>
              </a:rPr>
              <a:t>Train 64%, Val 16%, Test 20%</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05" name="Google Shape;205;p35"/>
          <p:cNvPicPr preferRelativeResize="0"/>
          <p:nvPr/>
        </p:nvPicPr>
        <p:blipFill>
          <a:blip r:embed="rId3">
            <a:alphaModFix/>
          </a:blip>
          <a:stretch>
            <a:fillRect/>
          </a:stretch>
        </p:blipFill>
        <p:spPr>
          <a:xfrm>
            <a:off x="0" y="2580775"/>
            <a:ext cx="3043250" cy="2181725"/>
          </a:xfrm>
          <a:prstGeom prst="rect">
            <a:avLst/>
          </a:prstGeom>
          <a:noFill/>
          <a:ln>
            <a:noFill/>
          </a:ln>
        </p:spPr>
      </p:pic>
      <p:pic>
        <p:nvPicPr>
          <p:cNvPr id="206" name="Google Shape;206;p35"/>
          <p:cNvPicPr preferRelativeResize="0"/>
          <p:nvPr/>
        </p:nvPicPr>
        <p:blipFill>
          <a:blip r:embed="rId4">
            <a:alphaModFix/>
          </a:blip>
          <a:stretch>
            <a:fillRect/>
          </a:stretch>
        </p:blipFill>
        <p:spPr>
          <a:xfrm>
            <a:off x="3043249" y="2580775"/>
            <a:ext cx="2881137" cy="2181725"/>
          </a:xfrm>
          <a:prstGeom prst="rect">
            <a:avLst/>
          </a:prstGeom>
          <a:noFill/>
          <a:ln>
            <a:noFill/>
          </a:ln>
        </p:spPr>
      </p:pic>
      <p:pic>
        <p:nvPicPr>
          <p:cNvPr id="207" name="Google Shape;207;p35"/>
          <p:cNvPicPr preferRelativeResize="0"/>
          <p:nvPr/>
        </p:nvPicPr>
        <p:blipFill>
          <a:blip r:embed="rId5">
            <a:alphaModFix/>
          </a:blip>
          <a:stretch>
            <a:fillRect/>
          </a:stretch>
        </p:blipFill>
        <p:spPr>
          <a:xfrm>
            <a:off x="5924374" y="2574598"/>
            <a:ext cx="2881125" cy="2187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Model</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Times New Roman"/>
                <a:ea typeface="Times New Roman"/>
                <a:cs typeface="Times New Roman"/>
                <a:sym typeface="Times New Roman"/>
              </a:rPr>
              <a:t>For multiclass log loss calculation, we know the minimum is 0, but don’t know upper bound. Find upper bound by using Random Model</a:t>
            </a:r>
            <a:endParaRPr sz="1400">
              <a:latin typeface="Times New Roman"/>
              <a:ea typeface="Times New Roman"/>
              <a:cs typeface="Times New Roman"/>
              <a:sym typeface="Times New Roman"/>
            </a:endParaRPr>
          </a:p>
          <a:p>
            <a:pPr indent="0" lvl="0" marL="0" rtl="0" algn="l">
              <a:spcBef>
                <a:spcPts val="1200"/>
              </a:spcBef>
              <a:spcAft>
                <a:spcPts val="0"/>
              </a:spcAft>
              <a:buNone/>
            </a:pPr>
            <a:r>
              <a:rPr lang="en" sz="1400">
                <a:latin typeface="Times New Roman"/>
                <a:ea typeface="Times New Roman"/>
                <a:cs typeface="Times New Roman"/>
                <a:sym typeface="Times New Roman"/>
              </a:rPr>
              <a:t>Random Model - Pick random value that corresponds to the data shape, while adding up to 1. Choose classification based on such random </a:t>
            </a:r>
            <a:r>
              <a:rPr lang="en" sz="1400">
                <a:latin typeface="Times New Roman"/>
                <a:ea typeface="Times New Roman"/>
                <a:cs typeface="Times New Roman"/>
                <a:sym typeface="Times New Roman"/>
              </a:rPr>
              <a:t>probability</a:t>
            </a:r>
            <a:r>
              <a:rPr lang="en"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214" name="Google Shape;214;p36"/>
          <p:cNvPicPr preferRelativeResize="0"/>
          <p:nvPr/>
        </p:nvPicPr>
        <p:blipFill>
          <a:blip r:embed="rId3">
            <a:alphaModFix/>
          </a:blip>
          <a:stretch>
            <a:fillRect/>
          </a:stretch>
        </p:blipFill>
        <p:spPr>
          <a:xfrm>
            <a:off x="127225" y="2437691"/>
            <a:ext cx="4444775" cy="25644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Random Model</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20" name="Google Shape;22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7"/>
          <p:cNvPicPr preferRelativeResize="0"/>
          <p:nvPr/>
        </p:nvPicPr>
        <p:blipFill>
          <a:blip r:embed="rId3">
            <a:alphaModFix/>
          </a:blip>
          <a:stretch>
            <a:fillRect/>
          </a:stretch>
        </p:blipFill>
        <p:spPr>
          <a:xfrm>
            <a:off x="423500" y="1855000"/>
            <a:ext cx="3954349" cy="2195507"/>
          </a:xfrm>
          <a:prstGeom prst="rect">
            <a:avLst/>
          </a:prstGeom>
          <a:noFill/>
          <a:ln>
            <a:noFill/>
          </a:ln>
        </p:spPr>
      </p:pic>
      <p:pic>
        <p:nvPicPr>
          <p:cNvPr id="222" name="Google Shape;222;p37"/>
          <p:cNvPicPr preferRelativeResize="0"/>
          <p:nvPr/>
        </p:nvPicPr>
        <p:blipFill>
          <a:blip r:embed="rId4">
            <a:alphaModFix/>
          </a:blip>
          <a:stretch>
            <a:fillRect/>
          </a:stretch>
        </p:blipFill>
        <p:spPr>
          <a:xfrm>
            <a:off x="4752176" y="1854988"/>
            <a:ext cx="3954350" cy="2286975"/>
          </a:xfrm>
          <a:prstGeom prst="rect">
            <a:avLst/>
          </a:prstGeom>
          <a:noFill/>
          <a:ln>
            <a:noFill/>
          </a:ln>
        </p:spPr>
      </p:pic>
      <p:sp>
        <p:nvSpPr>
          <p:cNvPr id="223" name="Google Shape;223;p37"/>
          <p:cNvSpPr txBox="1"/>
          <p:nvPr/>
        </p:nvSpPr>
        <p:spPr>
          <a:xfrm>
            <a:off x="1538812" y="4192975"/>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Precision Matrix</a:t>
            </a:r>
            <a:endParaRPr>
              <a:latin typeface="Times New Roman"/>
              <a:ea typeface="Times New Roman"/>
              <a:cs typeface="Times New Roman"/>
              <a:sym typeface="Times New Roman"/>
            </a:endParaRPr>
          </a:p>
        </p:txBody>
      </p:sp>
      <p:sp>
        <p:nvSpPr>
          <p:cNvPr id="224" name="Google Shape;224;p37"/>
          <p:cNvSpPr txBox="1"/>
          <p:nvPr/>
        </p:nvSpPr>
        <p:spPr>
          <a:xfrm>
            <a:off x="6126362" y="4192975"/>
            <a:ext cx="12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Recall Matrix</a:t>
            </a:r>
            <a:endParaRPr>
              <a:latin typeface="Times New Roman"/>
              <a:ea typeface="Times New Roman"/>
              <a:cs typeface="Times New Roman"/>
              <a:sym typeface="Times New Roman"/>
            </a:endParaRPr>
          </a:p>
        </p:txBody>
      </p:sp>
      <p:pic>
        <p:nvPicPr>
          <p:cNvPr id="225" name="Google Shape;225;p37"/>
          <p:cNvPicPr preferRelativeResize="0"/>
          <p:nvPr/>
        </p:nvPicPr>
        <p:blipFill>
          <a:blip r:embed="rId5">
            <a:alphaModFix/>
          </a:blip>
          <a:stretch>
            <a:fillRect/>
          </a:stretch>
        </p:blipFill>
        <p:spPr>
          <a:xfrm>
            <a:off x="1307600" y="1112950"/>
            <a:ext cx="6024751" cy="64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 Nearest Neighbor Model</a:t>
            </a:r>
            <a:endParaRPr/>
          </a:p>
        </p:txBody>
      </p:sp>
      <p:sp>
        <p:nvSpPr>
          <p:cNvPr id="231" name="Google Shape;23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For our preliminary ML model, we decided to implement K Nearest Neighbor to see how they would perform.</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latin typeface="Times New Roman"/>
                <a:ea typeface="Times New Roman"/>
                <a:cs typeface="Times New Roman"/>
                <a:sym typeface="Times New Roman"/>
              </a:rPr>
              <a:t>The optimal k for this model </a:t>
            </a:r>
            <a:r>
              <a:rPr lang="en" sz="1400">
                <a:latin typeface="Times New Roman"/>
                <a:ea typeface="Times New Roman"/>
                <a:cs typeface="Times New Roman"/>
                <a:sym typeface="Times New Roman"/>
              </a:rPr>
              <a:t>happened</a:t>
            </a:r>
            <a:r>
              <a:rPr lang="en" sz="1400">
                <a:latin typeface="Times New Roman"/>
                <a:ea typeface="Times New Roman"/>
                <a:cs typeface="Times New Roman"/>
                <a:sym typeface="Times New Roman"/>
              </a:rPr>
              <a:t> to be k=1. With this k, KNN yielded an accuracy of 95.49% compared to the Random Model’s accuracy of 11.5%.</a:t>
            </a:r>
            <a:endParaRPr sz="1400">
              <a:latin typeface="Times New Roman"/>
              <a:ea typeface="Times New Roman"/>
              <a:cs typeface="Times New Roman"/>
              <a:sym typeface="Times New Roman"/>
            </a:endParaRPr>
          </a:p>
          <a:p>
            <a:pPr indent="-317500" lvl="1" marL="9144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log loss also improved dramatically, proving this model to be very effective for such a simple design.</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a:p>
        </p:txBody>
      </p:sp>
      <p:pic>
        <p:nvPicPr>
          <p:cNvPr id="232" name="Google Shape;232;p38"/>
          <p:cNvPicPr preferRelativeResize="0"/>
          <p:nvPr/>
        </p:nvPicPr>
        <p:blipFill>
          <a:blip r:embed="rId3">
            <a:alphaModFix/>
          </a:blip>
          <a:stretch>
            <a:fillRect/>
          </a:stretch>
        </p:blipFill>
        <p:spPr>
          <a:xfrm>
            <a:off x="5011175" y="3012553"/>
            <a:ext cx="2777075" cy="1155622"/>
          </a:xfrm>
          <a:prstGeom prst="rect">
            <a:avLst/>
          </a:prstGeom>
          <a:noFill/>
          <a:ln>
            <a:noFill/>
          </a:ln>
        </p:spPr>
      </p:pic>
      <p:pic>
        <p:nvPicPr>
          <p:cNvPr id="233" name="Google Shape;233;p38"/>
          <p:cNvPicPr preferRelativeResize="0"/>
          <p:nvPr/>
        </p:nvPicPr>
        <p:blipFill>
          <a:blip r:embed="rId4">
            <a:alphaModFix/>
          </a:blip>
          <a:stretch>
            <a:fillRect/>
          </a:stretch>
        </p:blipFill>
        <p:spPr>
          <a:xfrm>
            <a:off x="311700" y="2464031"/>
            <a:ext cx="3895725" cy="2252663"/>
          </a:xfrm>
          <a:prstGeom prst="rect">
            <a:avLst/>
          </a:prstGeom>
          <a:noFill/>
          <a:ln>
            <a:noFill/>
          </a:ln>
        </p:spPr>
      </p:pic>
      <p:sp>
        <p:nvSpPr>
          <p:cNvPr id="234" name="Google Shape;234;p38"/>
          <p:cNvSpPr txBox="1"/>
          <p:nvPr/>
        </p:nvSpPr>
        <p:spPr>
          <a:xfrm>
            <a:off x="1346063" y="4514000"/>
            <a:ext cx="18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 Nearest Neighbor Model (Cont.)</a:t>
            </a:r>
            <a:endParaRPr/>
          </a:p>
        </p:txBody>
      </p:sp>
      <p:pic>
        <p:nvPicPr>
          <p:cNvPr id="240" name="Google Shape;240;p39"/>
          <p:cNvPicPr preferRelativeResize="0"/>
          <p:nvPr/>
        </p:nvPicPr>
        <p:blipFill>
          <a:blip r:embed="rId3">
            <a:alphaModFix/>
          </a:blip>
          <a:stretch>
            <a:fillRect/>
          </a:stretch>
        </p:blipFill>
        <p:spPr>
          <a:xfrm>
            <a:off x="311699" y="1152474"/>
            <a:ext cx="3895724" cy="2289883"/>
          </a:xfrm>
          <a:prstGeom prst="rect">
            <a:avLst/>
          </a:prstGeom>
          <a:noFill/>
          <a:ln>
            <a:noFill/>
          </a:ln>
        </p:spPr>
      </p:pic>
      <p:pic>
        <p:nvPicPr>
          <p:cNvPr id="241" name="Google Shape;241;p39"/>
          <p:cNvPicPr preferRelativeResize="0"/>
          <p:nvPr/>
        </p:nvPicPr>
        <p:blipFill>
          <a:blip r:embed="rId4">
            <a:alphaModFix/>
          </a:blip>
          <a:stretch>
            <a:fillRect/>
          </a:stretch>
        </p:blipFill>
        <p:spPr>
          <a:xfrm>
            <a:off x="4969231" y="1171076"/>
            <a:ext cx="3863068" cy="2252675"/>
          </a:xfrm>
          <a:prstGeom prst="rect">
            <a:avLst/>
          </a:prstGeom>
          <a:noFill/>
          <a:ln>
            <a:noFill/>
          </a:ln>
        </p:spPr>
      </p:pic>
      <p:sp>
        <p:nvSpPr>
          <p:cNvPr id="242" name="Google Shape;242;p39"/>
          <p:cNvSpPr txBox="1"/>
          <p:nvPr/>
        </p:nvSpPr>
        <p:spPr>
          <a:xfrm>
            <a:off x="1538812" y="3423750"/>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Precision Matrix</a:t>
            </a:r>
            <a:endParaRPr>
              <a:latin typeface="Times New Roman"/>
              <a:ea typeface="Times New Roman"/>
              <a:cs typeface="Times New Roman"/>
              <a:sym typeface="Times New Roman"/>
            </a:endParaRPr>
          </a:p>
        </p:txBody>
      </p:sp>
      <p:sp>
        <p:nvSpPr>
          <p:cNvPr id="243" name="Google Shape;243;p39"/>
          <p:cNvSpPr txBox="1"/>
          <p:nvPr/>
        </p:nvSpPr>
        <p:spPr>
          <a:xfrm>
            <a:off x="6297762" y="3423750"/>
            <a:ext cx="12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Recall Matrix</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Model</a:t>
            </a:r>
            <a:endParaRPr/>
          </a:p>
        </p:txBody>
      </p:sp>
      <p:sp>
        <p:nvSpPr>
          <p:cNvPr id="249" name="Google Shape;249;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also implemented a Logistic Regression model to </a:t>
            </a:r>
            <a:r>
              <a:rPr lang="en" sz="1400">
                <a:solidFill>
                  <a:schemeClr val="dk1"/>
                </a:solidFill>
                <a:latin typeface="Times New Roman"/>
                <a:ea typeface="Times New Roman"/>
                <a:cs typeface="Times New Roman"/>
                <a:sym typeface="Times New Roman"/>
              </a:rPr>
              <a:t>measure its performance.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optimal alpha for this model was c = 100, although this alpha only generated an accuracy of 87.67%. While this performance certainly isn’t bad, K Nearest Neighbor performed much better as shown with the better accuracy and log loss.</a:t>
            </a:r>
            <a:endParaRPr sz="1400">
              <a:solidFill>
                <a:schemeClr val="dk1"/>
              </a:solidFill>
              <a:latin typeface="Times New Roman"/>
              <a:ea typeface="Times New Roman"/>
              <a:cs typeface="Times New Roman"/>
              <a:sym typeface="Times New Roman"/>
            </a:endParaRPr>
          </a:p>
        </p:txBody>
      </p:sp>
      <p:pic>
        <p:nvPicPr>
          <p:cNvPr id="250" name="Google Shape;250;p40"/>
          <p:cNvPicPr preferRelativeResize="0"/>
          <p:nvPr/>
        </p:nvPicPr>
        <p:blipFill>
          <a:blip r:embed="rId3">
            <a:alphaModFix/>
          </a:blip>
          <a:stretch>
            <a:fillRect/>
          </a:stretch>
        </p:blipFill>
        <p:spPr>
          <a:xfrm>
            <a:off x="5770300" y="2834300"/>
            <a:ext cx="2601400" cy="1277050"/>
          </a:xfrm>
          <a:prstGeom prst="rect">
            <a:avLst/>
          </a:prstGeom>
          <a:noFill/>
          <a:ln>
            <a:noFill/>
          </a:ln>
        </p:spPr>
      </p:pic>
      <p:pic>
        <p:nvPicPr>
          <p:cNvPr id="251" name="Google Shape;251;p40"/>
          <p:cNvPicPr preferRelativeResize="0"/>
          <p:nvPr/>
        </p:nvPicPr>
        <p:blipFill>
          <a:blip r:embed="rId4">
            <a:alphaModFix/>
          </a:blip>
          <a:stretch>
            <a:fillRect/>
          </a:stretch>
        </p:blipFill>
        <p:spPr>
          <a:xfrm>
            <a:off x="311700" y="2295375"/>
            <a:ext cx="3857650" cy="2218275"/>
          </a:xfrm>
          <a:prstGeom prst="rect">
            <a:avLst/>
          </a:prstGeom>
          <a:noFill/>
          <a:ln>
            <a:noFill/>
          </a:ln>
        </p:spPr>
      </p:pic>
      <p:sp>
        <p:nvSpPr>
          <p:cNvPr id="252" name="Google Shape;252;p40"/>
          <p:cNvSpPr txBox="1"/>
          <p:nvPr/>
        </p:nvSpPr>
        <p:spPr>
          <a:xfrm>
            <a:off x="1498175" y="446795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 Model (Cont.)</a:t>
            </a:r>
            <a:endParaRPr/>
          </a:p>
        </p:txBody>
      </p:sp>
      <p:pic>
        <p:nvPicPr>
          <p:cNvPr id="258" name="Google Shape;258;p41"/>
          <p:cNvPicPr preferRelativeResize="0"/>
          <p:nvPr/>
        </p:nvPicPr>
        <p:blipFill>
          <a:blip r:embed="rId3">
            <a:alphaModFix/>
          </a:blip>
          <a:stretch>
            <a:fillRect/>
          </a:stretch>
        </p:blipFill>
        <p:spPr>
          <a:xfrm>
            <a:off x="311700" y="1391700"/>
            <a:ext cx="3980075" cy="2360100"/>
          </a:xfrm>
          <a:prstGeom prst="rect">
            <a:avLst/>
          </a:prstGeom>
          <a:noFill/>
          <a:ln>
            <a:noFill/>
          </a:ln>
        </p:spPr>
      </p:pic>
      <p:pic>
        <p:nvPicPr>
          <p:cNvPr id="259" name="Google Shape;259;p41"/>
          <p:cNvPicPr preferRelativeResize="0"/>
          <p:nvPr/>
        </p:nvPicPr>
        <p:blipFill>
          <a:blip r:embed="rId4">
            <a:alphaModFix/>
          </a:blip>
          <a:stretch>
            <a:fillRect/>
          </a:stretch>
        </p:blipFill>
        <p:spPr>
          <a:xfrm>
            <a:off x="4852225" y="1407100"/>
            <a:ext cx="3980074" cy="2329312"/>
          </a:xfrm>
          <a:prstGeom prst="rect">
            <a:avLst/>
          </a:prstGeom>
          <a:noFill/>
          <a:ln>
            <a:noFill/>
          </a:ln>
        </p:spPr>
      </p:pic>
      <p:sp>
        <p:nvSpPr>
          <p:cNvPr id="260" name="Google Shape;260;p41"/>
          <p:cNvSpPr txBox="1"/>
          <p:nvPr/>
        </p:nvSpPr>
        <p:spPr>
          <a:xfrm>
            <a:off x="1580987" y="3667300"/>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Precision Matrix</a:t>
            </a:r>
            <a:endParaRPr>
              <a:latin typeface="Times New Roman"/>
              <a:ea typeface="Times New Roman"/>
              <a:cs typeface="Times New Roman"/>
              <a:sym typeface="Times New Roman"/>
            </a:endParaRPr>
          </a:p>
        </p:txBody>
      </p:sp>
      <p:sp>
        <p:nvSpPr>
          <p:cNvPr id="261" name="Google Shape;261;p41"/>
          <p:cNvSpPr txBox="1"/>
          <p:nvPr/>
        </p:nvSpPr>
        <p:spPr>
          <a:xfrm>
            <a:off x="6239274" y="3667300"/>
            <a:ext cx="12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Recall Matrix</a:t>
            </a:r>
            <a:endParaRPr>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STUDY OF THE PROBLEM</a:t>
            </a:r>
            <a:endParaRPr sz="2500">
              <a:latin typeface="Times New Roman"/>
              <a:ea typeface="Times New Roman"/>
              <a:cs typeface="Times New Roman"/>
              <a:sym typeface="Times New Roman"/>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solidFill>
                  <a:schemeClr val="dk1"/>
                </a:solidFill>
                <a:latin typeface="Times New Roman"/>
                <a:ea typeface="Times New Roman"/>
                <a:cs typeface="Times New Roman"/>
                <a:sym typeface="Times New Roman"/>
              </a:rPr>
              <a:t>There are many types of malwares and attacks, but most common ones are Virus, Ransomware, Spyware, Adware, Trojan Horse, Backdoor, Worms.</a:t>
            </a:r>
            <a:endParaRPr sz="14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400">
                <a:solidFill>
                  <a:schemeClr val="dk1"/>
                </a:solidFill>
                <a:latin typeface="Times New Roman"/>
                <a:ea typeface="Times New Roman"/>
                <a:cs typeface="Times New Roman"/>
                <a:sym typeface="Times New Roman"/>
              </a:rPr>
              <a:t>In the dataset, each file are classified into 9 families. They contain their ID, classification, and </a:t>
            </a:r>
            <a:r>
              <a:rPr lang="en" sz="1400">
                <a:solidFill>
                  <a:schemeClr val="dk1"/>
                </a:solidFill>
                <a:latin typeface="Times New Roman"/>
                <a:ea typeface="Times New Roman"/>
                <a:cs typeface="Times New Roman"/>
                <a:sym typeface="Times New Roman"/>
              </a:rPr>
              <a:t>raw data that contains the hexadecimal representation of the file's binary content without the PE header.</a:t>
            </a:r>
            <a:endParaRPr sz="14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sz="1400">
                <a:solidFill>
                  <a:schemeClr val="dk1"/>
                </a:solidFill>
                <a:latin typeface="Times New Roman"/>
                <a:ea typeface="Times New Roman"/>
                <a:cs typeface="Times New Roman"/>
                <a:sym typeface="Times New Roman"/>
              </a:rPr>
              <a:t>The task is to develop the best mechanism for classifying files in the test set into their respective family affiliations.</a:t>
            </a:r>
            <a:endParaRPr sz="1400">
              <a:solidFill>
                <a:schemeClr val="dk1"/>
              </a:solidFill>
              <a:latin typeface="Times New Roman"/>
              <a:ea typeface="Times New Roman"/>
              <a:cs typeface="Times New Roman"/>
              <a:sym typeface="Times New Roman"/>
            </a:endParaRPr>
          </a:p>
          <a:p>
            <a:pPr indent="-319132" lvl="0" marL="457200" rtl="0" algn="l">
              <a:lnSpc>
                <a:spcPct val="105000"/>
              </a:lnSpc>
              <a:spcBef>
                <a:spcPts val="120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Ramnit - Worm</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Lollipop - Adware</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Kelihos_ver3 - Backdoor</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Vundo - Trojan</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Simda - Backdoor</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Tracur - TrojanDownloader</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Kelihos_ver1 - Backdoor</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Obfuscator.ACY - Any kind of obfuscated malware</a:t>
            </a:r>
            <a:endParaRPr sz="1425">
              <a:solidFill>
                <a:schemeClr val="dk1"/>
              </a:solidFill>
              <a:latin typeface="Times New Roman"/>
              <a:ea typeface="Times New Roman"/>
              <a:cs typeface="Times New Roman"/>
              <a:sym typeface="Times New Roman"/>
            </a:endParaRPr>
          </a:p>
          <a:p>
            <a:pPr indent="-319132" lvl="0" marL="457200" rtl="0" algn="l">
              <a:lnSpc>
                <a:spcPct val="105000"/>
              </a:lnSpc>
              <a:spcBef>
                <a:spcPts val="0"/>
              </a:spcBef>
              <a:spcAft>
                <a:spcPts val="0"/>
              </a:spcAft>
              <a:buClr>
                <a:schemeClr val="dk1"/>
              </a:buClr>
              <a:buSzPts val="1426"/>
              <a:buFont typeface="Times New Roman"/>
              <a:buAutoNum type="arabicPeriod"/>
            </a:pPr>
            <a:r>
              <a:rPr lang="en" sz="1425">
                <a:solidFill>
                  <a:schemeClr val="dk1"/>
                </a:solidFill>
                <a:latin typeface="Times New Roman"/>
                <a:ea typeface="Times New Roman"/>
                <a:cs typeface="Times New Roman"/>
                <a:sym typeface="Times New Roman"/>
              </a:rPr>
              <a:t>Gatak - Backdoor</a:t>
            </a:r>
            <a:endParaRPr sz="1425">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None/>
            </a:pPr>
            <a:r>
              <a:rPr lang="en"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p:txBody>
      </p:sp>
      <p:sp>
        <p:nvSpPr>
          <p:cNvPr id="69" name="Google Shape;69;p15"/>
          <p:cNvSpPr txBox="1"/>
          <p:nvPr/>
        </p:nvSpPr>
        <p:spPr>
          <a:xfrm>
            <a:off x="4993500" y="0"/>
            <a:ext cx="65364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2000"/>
              </a:spcAft>
              <a:buClr>
                <a:schemeClr val="dk1"/>
              </a:buClr>
              <a:buSzPts val="1100"/>
              <a:buFont typeface="Arial"/>
              <a:buNone/>
            </a:pPr>
            <a:r>
              <a:t/>
            </a:r>
            <a:endParaRPr sz="600">
              <a:solidFill>
                <a:srgbClr val="232323"/>
              </a:solidFill>
              <a:highlight>
                <a:srgbClr val="FFFFFF"/>
              </a:highlight>
              <a:latin typeface="Open Sans"/>
              <a:ea typeface="Open Sans"/>
              <a:cs typeface="Open Sans"/>
              <a:sym typeface="Open Sans"/>
            </a:endParaRPr>
          </a:p>
        </p:txBody>
      </p:sp>
      <p:pic>
        <p:nvPicPr>
          <p:cNvPr id="70" name="Google Shape;70;p15"/>
          <p:cNvPicPr preferRelativeResize="0"/>
          <p:nvPr/>
        </p:nvPicPr>
        <p:blipFill>
          <a:blip r:embed="rId3">
            <a:alphaModFix/>
          </a:blip>
          <a:stretch>
            <a:fillRect/>
          </a:stretch>
        </p:blipFill>
        <p:spPr>
          <a:xfrm>
            <a:off x="4084300" y="2727100"/>
            <a:ext cx="4847950" cy="1640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Future ML Model Implementations</a:t>
            </a:r>
            <a:endParaRPr>
              <a:latin typeface="Times New Roman"/>
              <a:ea typeface="Times New Roman"/>
              <a:cs typeface="Times New Roman"/>
              <a:sym typeface="Times New Roman"/>
            </a:endParaRPr>
          </a:p>
        </p:txBody>
      </p:sp>
      <p:sp>
        <p:nvSpPr>
          <p:cNvPr id="267" name="Google Shape;26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K Nearest Neighbor </a:t>
            </a:r>
            <a:r>
              <a:rPr lang="en" sz="1400">
                <a:solidFill>
                  <a:schemeClr val="dk1"/>
                </a:solidFill>
                <a:latin typeface="Times New Roman"/>
                <a:ea typeface="Times New Roman"/>
                <a:cs typeface="Times New Roman"/>
                <a:sym typeface="Times New Roman"/>
              </a:rPr>
              <a:t>yields</a:t>
            </a:r>
            <a:r>
              <a:rPr lang="en" sz="1400">
                <a:solidFill>
                  <a:schemeClr val="dk1"/>
                </a:solidFill>
                <a:latin typeface="Times New Roman"/>
                <a:ea typeface="Times New Roman"/>
                <a:cs typeface="Times New Roman"/>
                <a:sym typeface="Times New Roman"/>
              </a:rPr>
              <a:t> a decent model, however we would like a model that provides more in terms of robustness.</a:t>
            </a:r>
            <a:endParaRPr sz="1400">
              <a:solidFill>
                <a:schemeClr val="dk1"/>
              </a:solidFill>
              <a:latin typeface="Times New Roman"/>
              <a:ea typeface="Times New Roman"/>
              <a:cs typeface="Times New Roman"/>
              <a:sym typeface="Times New Roman"/>
            </a:endParaRPr>
          </a:p>
          <a:p>
            <a:pPr indent="-317500" lvl="0" marL="457200" rtl="0" algn="l">
              <a:spcBef>
                <a:spcPts val="100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We </a:t>
            </a:r>
            <a:r>
              <a:rPr lang="en" sz="1400">
                <a:solidFill>
                  <a:schemeClr val="dk1"/>
                </a:solidFill>
                <a:latin typeface="Times New Roman"/>
                <a:ea typeface="Times New Roman"/>
                <a:cs typeface="Times New Roman"/>
                <a:sym typeface="Times New Roman"/>
              </a:rPr>
              <a:t>would</a:t>
            </a:r>
            <a:r>
              <a:rPr lang="en" sz="1400">
                <a:solidFill>
                  <a:schemeClr val="dk1"/>
                </a:solidFill>
                <a:latin typeface="Times New Roman"/>
                <a:ea typeface="Times New Roman"/>
                <a:cs typeface="Times New Roman"/>
                <a:sym typeface="Times New Roman"/>
              </a:rPr>
              <a:t> like to also implement Random Forest and XgBoost models to compare them to the performance of KNN, then choose the best one.</a:t>
            </a:r>
            <a:endParaRPr sz="1400">
              <a:solidFill>
                <a:schemeClr val="dk1"/>
              </a:solidFill>
              <a:latin typeface="Times New Roman"/>
              <a:ea typeface="Times New Roman"/>
              <a:cs typeface="Times New Roman"/>
              <a:sym typeface="Times New Roman"/>
            </a:endParaRPr>
          </a:p>
          <a:p>
            <a:pPr indent="-317500" lvl="0" marL="457200" rtl="0" algn="l">
              <a:spcBef>
                <a:spcPts val="1000"/>
              </a:spcBef>
              <a:spcAft>
                <a:spcPts val="100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Afterwards, we </a:t>
            </a:r>
            <a:r>
              <a:rPr lang="en" sz="1400">
                <a:solidFill>
                  <a:schemeClr val="dk1"/>
                </a:solidFill>
                <a:latin typeface="Times New Roman"/>
                <a:ea typeface="Times New Roman"/>
                <a:cs typeface="Times New Roman"/>
                <a:sym typeface="Times New Roman"/>
              </a:rPr>
              <a:t>plan on designing a ML pipeline for the .asm files similar to the system we used for the .byte files. We plan to further improve our dataset by bringing in more features from asm files and hence try to produce better results.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35975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Project Progress Check Point 2</a:t>
            </a:r>
            <a:endParaRPr>
              <a:latin typeface="Times New Roman"/>
              <a:ea typeface="Times New Roman"/>
              <a:cs typeface="Times New Roman"/>
              <a:sym typeface="Times New Roman"/>
            </a:endParaRPr>
          </a:p>
        </p:txBody>
      </p:sp>
      <p:sp>
        <p:nvSpPr>
          <p:cNvPr id="273" name="Google Shape;273;p43"/>
          <p:cNvSpPr txBox="1"/>
          <p:nvPr/>
        </p:nvSpPr>
        <p:spPr>
          <a:xfrm>
            <a:off x="4745575" y="3666000"/>
            <a:ext cx="53574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GROUP MEMBERS</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JOSEPH, FILIPEK</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SARATH KUMAR, MANNAM</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ABHISHEK, MARUTURI</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DARIEL, TENF</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274" name="Google Shape;274;p43"/>
          <p:cNvSpPr txBox="1"/>
          <p:nvPr/>
        </p:nvSpPr>
        <p:spPr>
          <a:xfrm>
            <a:off x="190500" y="3666000"/>
            <a:ext cx="23421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SUPERVISED BY</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DR YANJIE FU</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Assistant Professor,</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University of Central Florida</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Random Forest Model</a:t>
            </a:r>
            <a:endParaRPr>
              <a:latin typeface="Times New Roman"/>
              <a:ea typeface="Times New Roman"/>
              <a:cs typeface="Times New Roman"/>
              <a:sym typeface="Times New Roman"/>
            </a:endParaRPr>
          </a:p>
        </p:txBody>
      </p:sp>
      <p:sp>
        <p:nvSpPr>
          <p:cNvPr id="280" name="Google Shape;280;p44"/>
          <p:cNvSpPr txBox="1"/>
          <p:nvPr>
            <p:ph idx="1" type="body"/>
          </p:nvPr>
        </p:nvSpPr>
        <p:spPr>
          <a:xfrm>
            <a:off x="311700" y="1152475"/>
            <a:ext cx="8520600" cy="3416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After implementing KNN and Logistic Regression, the next ML model we wanted to explore was Random Forest.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optimal number of estimators for this model happened to be n_estimators=1000. With this n, Random Forest yielded an accuracy of 97.98%.</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Random Forest outperformed both KNN and Logistic Regression, so it proves to be promising, however, we also wanted to explore XgBoost.</a:t>
            </a:r>
            <a:endParaRPr sz="1400">
              <a:solidFill>
                <a:schemeClr val="dk1"/>
              </a:solidFill>
              <a:latin typeface="Times New Roman"/>
              <a:ea typeface="Times New Roman"/>
              <a:cs typeface="Times New Roman"/>
              <a:sym typeface="Times New Roman"/>
            </a:endParaRPr>
          </a:p>
        </p:txBody>
      </p:sp>
      <p:pic>
        <p:nvPicPr>
          <p:cNvPr id="281" name="Google Shape;281;p44"/>
          <p:cNvPicPr preferRelativeResize="0"/>
          <p:nvPr/>
        </p:nvPicPr>
        <p:blipFill>
          <a:blip r:embed="rId3">
            <a:alphaModFix/>
          </a:blip>
          <a:stretch>
            <a:fillRect/>
          </a:stretch>
        </p:blipFill>
        <p:spPr>
          <a:xfrm>
            <a:off x="5193472" y="3039750"/>
            <a:ext cx="3186725" cy="1226250"/>
          </a:xfrm>
          <a:prstGeom prst="rect">
            <a:avLst/>
          </a:prstGeom>
          <a:noFill/>
          <a:ln>
            <a:noFill/>
          </a:ln>
        </p:spPr>
      </p:pic>
      <p:pic>
        <p:nvPicPr>
          <p:cNvPr id="282" name="Google Shape;282;p44"/>
          <p:cNvPicPr preferRelativeResize="0"/>
          <p:nvPr/>
        </p:nvPicPr>
        <p:blipFill rotWithShape="1">
          <a:blip r:embed="rId4">
            <a:alphaModFix/>
          </a:blip>
          <a:srcRect b="7655" l="0" r="0" t="0"/>
          <a:stretch/>
        </p:blipFill>
        <p:spPr>
          <a:xfrm>
            <a:off x="551500" y="2736875"/>
            <a:ext cx="3453035" cy="1832000"/>
          </a:xfrm>
          <a:prstGeom prst="rect">
            <a:avLst/>
          </a:prstGeom>
          <a:noFill/>
          <a:ln>
            <a:noFill/>
          </a:ln>
        </p:spPr>
      </p:pic>
      <p:sp>
        <p:nvSpPr>
          <p:cNvPr id="283" name="Google Shape;283;p44"/>
          <p:cNvSpPr txBox="1"/>
          <p:nvPr/>
        </p:nvSpPr>
        <p:spPr>
          <a:xfrm>
            <a:off x="1535650" y="4568875"/>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Random Forest Model (Cont.)</a:t>
            </a:r>
            <a:endParaRPr>
              <a:latin typeface="Times New Roman"/>
              <a:ea typeface="Times New Roman"/>
              <a:cs typeface="Times New Roman"/>
              <a:sym typeface="Times New Roman"/>
            </a:endParaRPr>
          </a:p>
        </p:txBody>
      </p:sp>
      <p:pic>
        <p:nvPicPr>
          <p:cNvPr id="289" name="Google Shape;289;p45"/>
          <p:cNvPicPr preferRelativeResize="0"/>
          <p:nvPr/>
        </p:nvPicPr>
        <p:blipFill>
          <a:blip r:embed="rId3">
            <a:alphaModFix/>
          </a:blip>
          <a:stretch>
            <a:fillRect/>
          </a:stretch>
        </p:blipFill>
        <p:spPr>
          <a:xfrm>
            <a:off x="311699" y="1442524"/>
            <a:ext cx="4014575" cy="2258450"/>
          </a:xfrm>
          <a:prstGeom prst="rect">
            <a:avLst/>
          </a:prstGeom>
          <a:noFill/>
          <a:ln>
            <a:noFill/>
          </a:ln>
        </p:spPr>
      </p:pic>
      <p:sp>
        <p:nvSpPr>
          <p:cNvPr id="290" name="Google Shape;290;p45"/>
          <p:cNvSpPr txBox="1"/>
          <p:nvPr/>
        </p:nvSpPr>
        <p:spPr>
          <a:xfrm>
            <a:off x="1598250" y="3700975"/>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Precision Matrix</a:t>
            </a:r>
            <a:endParaRPr>
              <a:latin typeface="Times New Roman"/>
              <a:ea typeface="Times New Roman"/>
              <a:cs typeface="Times New Roman"/>
              <a:sym typeface="Times New Roman"/>
            </a:endParaRPr>
          </a:p>
        </p:txBody>
      </p:sp>
      <p:pic>
        <p:nvPicPr>
          <p:cNvPr id="291" name="Google Shape;291;p45"/>
          <p:cNvPicPr preferRelativeResize="0"/>
          <p:nvPr/>
        </p:nvPicPr>
        <p:blipFill>
          <a:blip r:embed="rId4">
            <a:alphaModFix/>
          </a:blip>
          <a:stretch>
            <a:fillRect/>
          </a:stretch>
        </p:blipFill>
        <p:spPr>
          <a:xfrm>
            <a:off x="4639400" y="1417288"/>
            <a:ext cx="4014574" cy="2308931"/>
          </a:xfrm>
          <a:prstGeom prst="rect">
            <a:avLst/>
          </a:prstGeom>
          <a:noFill/>
          <a:ln>
            <a:noFill/>
          </a:ln>
        </p:spPr>
      </p:pic>
      <p:sp>
        <p:nvSpPr>
          <p:cNvPr id="292" name="Google Shape;292;p45"/>
          <p:cNvSpPr txBox="1"/>
          <p:nvPr/>
        </p:nvSpPr>
        <p:spPr>
          <a:xfrm>
            <a:off x="6043687" y="3700975"/>
            <a:ext cx="12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Recall Matrix</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XgBoost Model</a:t>
            </a:r>
            <a:endParaRPr>
              <a:latin typeface="Times New Roman"/>
              <a:ea typeface="Times New Roman"/>
              <a:cs typeface="Times New Roman"/>
              <a:sym typeface="Times New Roman"/>
            </a:endParaRPr>
          </a:p>
        </p:txBody>
      </p:sp>
      <p:sp>
        <p:nvSpPr>
          <p:cNvPr id="298" name="Google Shape;29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last model we implemented on the byte files was XgBoost, which proved to be exceptional!</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The optimal number of estimators for this model happened to be n_estimators=500. With this n, XgBoost yielded an accuracy of 98.96%.</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With that we can be confident, that XgBoost is the best model we’ve implemented thus far, so we can use RandomSearch to optimize all hyperparameters, which yielded a cross-validation log loss of .092. This is only a small optimization, as the previous log loss was about .093.</a:t>
            </a:r>
            <a:endParaRPr sz="1400">
              <a:solidFill>
                <a:schemeClr val="dk1"/>
              </a:solidFill>
              <a:latin typeface="Times New Roman"/>
              <a:ea typeface="Times New Roman"/>
              <a:cs typeface="Times New Roman"/>
              <a:sym typeface="Times New Roman"/>
            </a:endParaRPr>
          </a:p>
        </p:txBody>
      </p:sp>
      <p:pic>
        <p:nvPicPr>
          <p:cNvPr id="299" name="Google Shape;299;p46"/>
          <p:cNvPicPr preferRelativeResize="0"/>
          <p:nvPr/>
        </p:nvPicPr>
        <p:blipFill>
          <a:blip r:embed="rId3">
            <a:alphaModFix/>
          </a:blip>
          <a:stretch>
            <a:fillRect/>
          </a:stretch>
        </p:blipFill>
        <p:spPr>
          <a:xfrm>
            <a:off x="311700" y="2710325"/>
            <a:ext cx="3586101" cy="2004000"/>
          </a:xfrm>
          <a:prstGeom prst="rect">
            <a:avLst/>
          </a:prstGeom>
          <a:noFill/>
          <a:ln>
            <a:noFill/>
          </a:ln>
        </p:spPr>
      </p:pic>
      <p:pic>
        <p:nvPicPr>
          <p:cNvPr id="300" name="Google Shape;300;p46"/>
          <p:cNvPicPr preferRelativeResize="0"/>
          <p:nvPr/>
        </p:nvPicPr>
        <p:blipFill>
          <a:blip r:embed="rId4">
            <a:alphaModFix/>
          </a:blip>
          <a:stretch>
            <a:fillRect/>
          </a:stretch>
        </p:blipFill>
        <p:spPr>
          <a:xfrm>
            <a:off x="4751325" y="3175700"/>
            <a:ext cx="3158425" cy="1073250"/>
          </a:xfrm>
          <a:prstGeom prst="rect">
            <a:avLst/>
          </a:prstGeom>
          <a:noFill/>
          <a:ln>
            <a:noFill/>
          </a:ln>
        </p:spPr>
      </p:pic>
      <p:sp>
        <p:nvSpPr>
          <p:cNvPr id="301" name="Google Shape;301;p46"/>
          <p:cNvSpPr txBox="1"/>
          <p:nvPr/>
        </p:nvSpPr>
        <p:spPr>
          <a:xfrm>
            <a:off x="1362400" y="4714325"/>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Confusion Matrix</a:t>
            </a:r>
            <a:endParaRPr>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XgBoost Model (Cont.)</a:t>
            </a:r>
            <a:endParaRPr>
              <a:latin typeface="Times New Roman"/>
              <a:ea typeface="Times New Roman"/>
              <a:cs typeface="Times New Roman"/>
              <a:sym typeface="Times New Roman"/>
            </a:endParaRPr>
          </a:p>
        </p:txBody>
      </p:sp>
      <p:pic>
        <p:nvPicPr>
          <p:cNvPr id="307" name="Google Shape;307;p47"/>
          <p:cNvPicPr preferRelativeResize="0"/>
          <p:nvPr/>
        </p:nvPicPr>
        <p:blipFill>
          <a:blip r:embed="rId3">
            <a:alphaModFix/>
          </a:blip>
          <a:stretch>
            <a:fillRect/>
          </a:stretch>
        </p:blipFill>
        <p:spPr>
          <a:xfrm>
            <a:off x="311700" y="1297225"/>
            <a:ext cx="4419600" cy="2549049"/>
          </a:xfrm>
          <a:prstGeom prst="rect">
            <a:avLst/>
          </a:prstGeom>
          <a:noFill/>
          <a:ln>
            <a:noFill/>
          </a:ln>
        </p:spPr>
      </p:pic>
      <p:sp>
        <p:nvSpPr>
          <p:cNvPr id="308" name="Google Shape;308;p47"/>
          <p:cNvSpPr txBox="1"/>
          <p:nvPr/>
        </p:nvSpPr>
        <p:spPr>
          <a:xfrm>
            <a:off x="1800750" y="3846275"/>
            <a:ext cx="144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Precision Matrix</a:t>
            </a:r>
            <a:endParaRPr>
              <a:latin typeface="Times New Roman"/>
              <a:ea typeface="Times New Roman"/>
              <a:cs typeface="Times New Roman"/>
              <a:sym typeface="Times New Roman"/>
            </a:endParaRPr>
          </a:p>
        </p:txBody>
      </p:sp>
      <p:pic>
        <p:nvPicPr>
          <p:cNvPr id="309" name="Google Shape;309;p47"/>
          <p:cNvPicPr preferRelativeResize="0"/>
          <p:nvPr/>
        </p:nvPicPr>
        <p:blipFill>
          <a:blip r:embed="rId4">
            <a:alphaModFix/>
          </a:blip>
          <a:stretch>
            <a:fillRect/>
          </a:stretch>
        </p:blipFill>
        <p:spPr>
          <a:xfrm>
            <a:off x="4873675" y="1371413"/>
            <a:ext cx="4107900" cy="2400664"/>
          </a:xfrm>
          <a:prstGeom prst="rect">
            <a:avLst/>
          </a:prstGeom>
          <a:noFill/>
          <a:ln>
            <a:noFill/>
          </a:ln>
        </p:spPr>
      </p:pic>
      <p:sp>
        <p:nvSpPr>
          <p:cNvPr id="310" name="Google Shape;310;p47"/>
          <p:cNvSpPr txBox="1"/>
          <p:nvPr/>
        </p:nvSpPr>
        <p:spPr>
          <a:xfrm>
            <a:off x="6324637" y="3772075"/>
            <a:ext cx="120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Recall Matrix</a:t>
            </a:r>
            <a:endParaRPr>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 / System Pipeline for .asm</a:t>
            </a:r>
            <a:endParaRPr/>
          </a:p>
        </p:txBody>
      </p:sp>
      <p:sp>
        <p:nvSpPr>
          <p:cNvPr id="316" name="Google Shape;31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Key Steps : Feature Extraction and Pre-Processing</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Visualization of Generated Features using TSNE</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Train - Test Splitting</a:t>
            </a:r>
            <a:endParaRPr sz="1400">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Modelling</a:t>
            </a:r>
            <a:endParaRPr sz="1400">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Random Model</a:t>
            </a:r>
            <a:endParaRPr>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K-Nearest Neighbours Model</a:t>
            </a:r>
            <a:endParaRPr>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Random Forest</a:t>
            </a:r>
            <a:endParaRPr>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XG Boost</a:t>
            </a:r>
            <a:endParaRPr>
              <a:solidFill>
                <a:schemeClr val="dk1"/>
              </a:solidFill>
              <a:latin typeface="Times New Roman"/>
              <a:ea typeface="Times New Roman"/>
              <a:cs typeface="Times New Roman"/>
              <a:sym typeface="Times New Roman"/>
            </a:endParaRPr>
          </a:p>
          <a:p>
            <a:pPr indent="-317500" lvl="0" marL="457200" rtl="0" algn="l">
              <a:lnSpc>
                <a:spcPct val="10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Metrics </a:t>
            </a:r>
            <a:endParaRPr sz="1400">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Multi-Class Log-loss</a:t>
            </a:r>
            <a:endParaRPr>
              <a:solidFill>
                <a:schemeClr val="dk1"/>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Confusion Matrix, Precision Matrix, Recall Matrix</a:t>
            </a:r>
            <a:endParaRPr>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About .ASM file data</a:t>
            </a:r>
            <a:endParaRPr/>
          </a:p>
        </p:txBody>
      </p:sp>
      <p:sp>
        <p:nvSpPr>
          <p:cNvPr id="322" name="Google Shape;322;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ASM files contains: {Address, Segments, Opcodes, Registers, function calls, API}</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10,868 files of asm which totals to 150Gb.</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Notable key </a:t>
            </a:r>
            <a:r>
              <a:rPr lang="en" sz="1400">
                <a:solidFill>
                  <a:schemeClr val="dk1"/>
                </a:solidFill>
                <a:latin typeface="Times New Roman"/>
                <a:ea typeface="Times New Roman"/>
                <a:cs typeface="Times New Roman"/>
                <a:sym typeface="Times New Roman"/>
              </a:rPr>
              <a:t>words are: 'HEADER:','.text:','.Pav:','.idata:','.data:'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Opcodes : 'jmp', 'mov', 'retf', 'push', 'pop', 'xor', 'retn', 'nop'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Registers: 'edx','esi','eax','ebx','ecx','edi','ebp','esp','eip'</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Feature Extraction for .asm files</a:t>
            </a:r>
            <a:endParaRPr>
              <a:latin typeface="Times New Roman"/>
              <a:ea typeface="Times New Roman"/>
              <a:cs typeface="Times New Roman"/>
              <a:sym typeface="Times New Roman"/>
            </a:endParaRPr>
          </a:p>
        </p:txBody>
      </p:sp>
      <p:sp>
        <p:nvSpPr>
          <p:cNvPr id="328" name="Google Shape;32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.asm files contains several informations such as address, opcodes, segments, registers, function calls, APIs.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a:t>
            </a:r>
            <a:r>
              <a:rPr lang="en" sz="1600">
                <a:solidFill>
                  <a:schemeClr val="dk1"/>
                </a:solidFill>
                <a:latin typeface="Times New Roman"/>
                <a:ea typeface="Times New Roman"/>
                <a:cs typeface="Times New Roman"/>
                <a:sym typeface="Times New Roman"/>
              </a:rPr>
              <a:t>extracted</a:t>
            </a:r>
            <a:r>
              <a:rPr lang="en" sz="1600">
                <a:solidFill>
                  <a:schemeClr val="dk1"/>
                </a:solidFill>
                <a:latin typeface="Times New Roman"/>
                <a:ea typeface="Times New Roman"/>
                <a:cs typeface="Times New Roman"/>
                <a:sym typeface="Times New Roman"/>
              </a:rPr>
              <a:t> 52 features from the .asm files.</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We define a set of values that each segment/opcodes/registers can take. We’ll be looking for the same set of 52 keywords while we are extracting the features(BoW).</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This has been done using multi-threading with 5 processes taking over ~48 hours to complete the feature extraction.</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Feature Extraction using .asm files</a:t>
            </a:r>
            <a:endParaRPr>
              <a:latin typeface="Times New Roman"/>
              <a:ea typeface="Times New Roman"/>
              <a:cs typeface="Times New Roman"/>
              <a:sym typeface="Times New Roman"/>
            </a:endParaRPr>
          </a:p>
        </p:txBody>
      </p:sp>
      <p:sp>
        <p:nvSpPr>
          <p:cNvPr id="334" name="Google Shape;334;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The data would be looking </a:t>
            </a:r>
            <a:r>
              <a:rPr lang="en">
                <a:solidFill>
                  <a:schemeClr val="dk1"/>
                </a:solidFill>
                <a:latin typeface="Times New Roman"/>
                <a:ea typeface="Times New Roman"/>
                <a:cs typeface="Times New Roman"/>
                <a:sym typeface="Times New Roman"/>
              </a:rPr>
              <a:t>something</a:t>
            </a:r>
            <a:r>
              <a:rPr lang="en">
                <a:solidFill>
                  <a:schemeClr val="dk1"/>
                </a:solidFill>
                <a:latin typeface="Times New Roman"/>
                <a:ea typeface="Times New Roman"/>
                <a:cs typeface="Times New Roman"/>
                <a:sym typeface="Times New Roman"/>
              </a:rPr>
              <a:t> like this after the feature extraction has been performed on the .asm files.</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pic>
        <p:nvPicPr>
          <p:cNvPr id="335" name="Google Shape;335;p51"/>
          <p:cNvPicPr preferRelativeResize="0"/>
          <p:nvPr/>
        </p:nvPicPr>
        <p:blipFill>
          <a:blip r:embed="rId3">
            <a:alphaModFix/>
          </a:blip>
          <a:stretch>
            <a:fillRect/>
          </a:stretch>
        </p:blipFill>
        <p:spPr>
          <a:xfrm>
            <a:off x="152400" y="2353100"/>
            <a:ext cx="8903051" cy="161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WHY ADDRESSING THE PROBLEM IS IMPORTANT?</a:t>
            </a:r>
            <a:endParaRPr>
              <a:latin typeface="Times New Roman"/>
              <a:ea typeface="Times New Roman"/>
              <a:cs typeface="Times New Roman"/>
              <a:sym typeface="Times New Roman"/>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According to security firm, Norton, cybercrime victims in the US alone lost a total of $19.4 billion USD in 2017.</a:t>
            </a:r>
            <a:endParaRPr sz="14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During the COVID-19 pandemic, first-world economy has become even more dependent on computers, as more and more people have begun to work from home.</a:t>
            </a:r>
            <a:endParaRPr sz="1400">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Accordingly, cybercrime has gone up 600%.</a:t>
            </a:r>
            <a:endParaRPr>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Malicious files belonging to the same malware “family” (share the same malicious behavior) are constantly being modified to look like different files in order to bypass security, so it is increasingly important that anti-malware products can keep up in real-time.</a:t>
            </a:r>
            <a:endParaRPr sz="1400">
              <a:solidFill>
                <a:schemeClr val="dk1"/>
              </a:solidFill>
              <a:latin typeface="Times New Roman"/>
              <a:ea typeface="Times New Roman"/>
              <a:cs typeface="Times New Roman"/>
              <a:sym typeface="Times New Roman"/>
            </a:endParaRPr>
          </a:p>
        </p:txBody>
      </p:sp>
      <p:pic>
        <p:nvPicPr>
          <p:cNvPr id="77" name="Google Shape;77;p16"/>
          <p:cNvPicPr preferRelativeResize="0"/>
          <p:nvPr/>
        </p:nvPicPr>
        <p:blipFill>
          <a:blip r:embed="rId3">
            <a:alphaModFix/>
          </a:blip>
          <a:stretch>
            <a:fillRect/>
          </a:stretch>
        </p:blipFill>
        <p:spPr>
          <a:xfrm>
            <a:off x="5422125" y="3566125"/>
            <a:ext cx="2804224" cy="1577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32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File size as a feature</a:t>
            </a:r>
            <a:endParaRPr>
              <a:latin typeface="Times New Roman"/>
              <a:ea typeface="Times New Roman"/>
              <a:cs typeface="Times New Roman"/>
              <a:sym typeface="Times New Roman"/>
            </a:endParaRPr>
          </a:p>
        </p:txBody>
      </p:sp>
      <p:pic>
        <p:nvPicPr>
          <p:cNvPr id="341" name="Google Shape;341;p52"/>
          <p:cNvPicPr preferRelativeResize="0"/>
          <p:nvPr/>
        </p:nvPicPr>
        <p:blipFill>
          <a:blip r:embed="rId3">
            <a:alphaModFix/>
          </a:blip>
          <a:stretch>
            <a:fillRect/>
          </a:stretch>
        </p:blipFill>
        <p:spPr>
          <a:xfrm>
            <a:off x="5459525" y="944787"/>
            <a:ext cx="3290975" cy="1191025"/>
          </a:xfrm>
          <a:prstGeom prst="rect">
            <a:avLst/>
          </a:prstGeom>
          <a:noFill/>
          <a:ln>
            <a:noFill/>
          </a:ln>
        </p:spPr>
      </p:pic>
      <p:pic>
        <p:nvPicPr>
          <p:cNvPr id="342" name="Google Shape;342;p52"/>
          <p:cNvPicPr preferRelativeResize="0"/>
          <p:nvPr/>
        </p:nvPicPr>
        <p:blipFill>
          <a:blip r:embed="rId4">
            <a:alphaModFix/>
          </a:blip>
          <a:stretch>
            <a:fillRect/>
          </a:stretch>
        </p:blipFill>
        <p:spPr>
          <a:xfrm>
            <a:off x="5176200" y="2160751"/>
            <a:ext cx="3574300" cy="2935499"/>
          </a:xfrm>
          <a:prstGeom prst="rect">
            <a:avLst/>
          </a:prstGeom>
          <a:noFill/>
          <a:ln>
            <a:noFill/>
          </a:ln>
        </p:spPr>
      </p:pic>
      <p:sp>
        <p:nvSpPr>
          <p:cNvPr id="343" name="Google Shape;343;p52"/>
          <p:cNvSpPr txBox="1"/>
          <p:nvPr/>
        </p:nvSpPr>
        <p:spPr>
          <a:xfrm>
            <a:off x="348700" y="1187800"/>
            <a:ext cx="42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4" name="Google Shape;344;p52"/>
          <p:cNvSpPr txBox="1"/>
          <p:nvPr/>
        </p:nvSpPr>
        <p:spPr>
          <a:xfrm>
            <a:off x="392325" y="1186500"/>
            <a:ext cx="42936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File size is an interesting feature which we have used previously for byte files as well in order to detect any abnormality.</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The distribution of the .asm files is visualized in the picture on the right.</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Each point on the X-axis represent each malware class.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We chose box plot to visualize any outliers that are </a:t>
            </a:r>
            <a:r>
              <a:rPr lang="en">
                <a:latin typeface="Times New Roman"/>
                <a:ea typeface="Times New Roman"/>
                <a:cs typeface="Times New Roman"/>
                <a:sym typeface="Times New Roman"/>
              </a:rPr>
              <a:t>present</a:t>
            </a:r>
            <a:r>
              <a:rPr lang="en">
                <a:latin typeface="Times New Roman"/>
                <a:ea typeface="Times New Roman"/>
                <a:cs typeface="Times New Roman"/>
                <a:sym typeface="Times New Roman"/>
              </a:rPr>
              <a:t> in the data.</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After adding the file size to the data, we normalize the data.</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Univariate Analysis on .asm files</a:t>
            </a:r>
            <a:endParaRPr>
              <a:latin typeface="Times New Roman"/>
              <a:ea typeface="Times New Roman"/>
              <a:cs typeface="Times New Roman"/>
              <a:sym typeface="Times New Roman"/>
            </a:endParaRPr>
          </a:p>
        </p:txBody>
      </p:sp>
      <p:sp>
        <p:nvSpPr>
          <p:cNvPr id="350" name="Google Shape;35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The </a:t>
            </a:r>
            <a:r>
              <a:rPr lang="en">
                <a:latin typeface="Times New Roman"/>
                <a:ea typeface="Times New Roman"/>
                <a:cs typeface="Times New Roman"/>
                <a:sym typeface="Times New Roman"/>
              </a:rPr>
              <a:t>following</a:t>
            </a:r>
            <a:r>
              <a:rPr lang="en">
                <a:latin typeface="Times New Roman"/>
                <a:ea typeface="Times New Roman"/>
                <a:cs typeface="Times New Roman"/>
                <a:sym typeface="Times New Roman"/>
              </a:rPr>
              <a:t> are the visualizations of text </a:t>
            </a:r>
            <a:r>
              <a:rPr lang="en">
                <a:latin typeface="Times New Roman"/>
                <a:ea typeface="Times New Roman"/>
                <a:cs typeface="Times New Roman"/>
                <a:sym typeface="Times New Roman"/>
              </a:rPr>
              <a:t>segment and pav segment.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51" name="Google Shape;351;p53"/>
          <p:cNvPicPr preferRelativeResize="0"/>
          <p:nvPr/>
        </p:nvPicPr>
        <p:blipFill>
          <a:blip r:embed="rId3">
            <a:alphaModFix/>
          </a:blip>
          <a:stretch>
            <a:fillRect/>
          </a:stretch>
        </p:blipFill>
        <p:spPr>
          <a:xfrm>
            <a:off x="432097" y="1667275"/>
            <a:ext cx="4079349" cy="3343925"/>
          </a:xfrm>
          <a:prstGeom prst="rect">
            <a:avLst/>
          </a:prstGeom>
          <a:noFill/>
          <a:ln>
            <a:noFill/>
          </a:ln>
        </p:spPr>
      </p:pic>
      <p:pic>
        <p:nvPicPr>
          <p:cNvPr id="352" name="Google Shape;352;p53"/>
          <p:cNvPicPr preferRelativeResize="0"/>
          <p:nvPr/>
        </p:nvPicPr>
        <p:blipFill>
          <a:blip r:embed="rId4">
            <a:alphaModFix/>
          </a:blip>
          <a:stretch>
            <a:fillRect/>
          </a:stretch>
        </p:blipFill>
        <p:spPr>
          <a:xfrm>
            <a:off x="4511450" y="1689150"/>
            <a:ext cx="4224008" cy="341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Univariate Analysis on .asm files</a:t>
            </a:r>
            <a:endParaRPr>
              <a:latin typeface="Times New Roman"/>
              <a:ea typeface="Times New Roman"/>
              <a:cs typeface="Times New Roman"/>
              <a:sym typeface="Times New Roman"/>
            </a:endParaRPr>
          </a:p>
        </p:txBody>
      </p:sp>
      <p:sp>
        <p:nvSpPr>
          <p:cNvPr id="358" name="Google Shape;35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The following are the visualizations of data segment and bss segment.</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59" name="Google Shape;359;p54"/>
          <p:cNvPicPr preferRelativeResize="0"/>
          <p:nvPr/>
        </p:nvPicPr>
        <p:blipFill>
          <a:blip r:embed="rId3">
            <a:alphaModFix/>
          </a:blip>
          <a:stretch>
            <a:fillRect/>
          </a:stretch>
        </p:blipFill>
        <p:spPr>
          <a:xfrm>
            <a:off x="311700" y="1863450"/>
            <a:ext cx="4076324" cy="3189400"/>
          </a:xfrm>
          <a:prstGeom prst="rect">
            <a:avLst/>
          </a:prstGeom>
          <a:noFill/>
          <a:ln>
            <a:noFill/>
          </a:ln>
        </p:spPr>
      </p:pic>
      <p:pic>
        <p:nvPicPr>
          <p:cNvPr id="360" name="Google Shape;360;p54"/>
          <p:cNvPicPr preferRelativeResize="0"/>
          <p:nvPr/>
        </p:nvPicPr>
        <p:blipFill>
          <a:blip r:embed="rId4">
            <a:alphaModFix/>
          </a:blip>
          <a:stretch>
            <a:fillRect/>
          </a:stretch>
        </p:blipFill>
        <p:spPr>
          <a:xfrm>
            <a:off x="4572000" y="1863025"/>
            <a:ext cx="4145360" cy="32660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Univariate Analysis on .asm files</a:t>
            </a:r>
            <a:endParaRPr>
              <a:latin typeface="Times New Roman"/>
              <a:ea typeface="Times New Roman"/>
              <a:cs typeface="Times New Roman"/>
              <a:sym typeface="Times New Roman"/>
            </a:endParaRPr>
          </a:p>
        </p:txBody>
      </p:sp>
      <p:sp>
        <p:nvSpPr>
          <p:cNvPr id="366" name="Google Shape;366;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New Roman"/>
                <a:ea typeface="Times New Roman"/>
                <a:cs typeface="Times New Roman"/>
                <a:sym typeface="Times New Roman"/>
              </a:rPr>
              <a:t>The following are the visualizations of various opcodes.</a:t>
            </a:r>
            <a:endParaRPr>
              <a:latin typeface="Times New Roman"/>
              <a:ea typeface="Times New Roman"/>
              <a:cs typeface="Times New Roman"/>
              <a:sym typeface="Times New Roman"/>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67" name="Google Shape;367;p55"/>
          <p:cNvPicPr preferRelativeResize="0"/>
          <p:nvPr/>
        </p:nvPicPr>
        <p:blipFill>
          <a:blip r:embed="rId3">
            <a:alphaModFix/>
          </a:blip>
          <a:stretch>
            <a:fillRect/>
          </a:stretch>
        </p:blipFill>
        <p:spPr>
          <a:xfrm>
            <a:off x="46850" y="2177125"/>
            <a:ext cx="3082725" cy="2398600"/>
          </a:xfrm>
          <a:prstGeom prst="rect">
            <a:avLst/>
          </a:prstGeom>
          <a:noFill/>
          <a:ln>
            <a:noFill/>
          </a:ln>
        </p:spPr>
      </p:pic>
      <p:pic>
        <p:nvPicPr>
          <p:cNvPr id="368" name="Google Shape;368;p55"/>
          <p:cNvPicPr preferRelativeResize="0"/>
          <p:nvPr/>
        </p:nvPicPr>
        <p:blipFill>
          <a:blip r:embed="rId4">
            <a:alphaModFix/>
          </a:blip>
          <a:stretch>
            <a:fillRect/>
          </a:stretch>
        </p:blipFill>
        <p:spPr>
          <a:xfrm>
            <a:off x="3030637" y="2159114"/>
            <a:ext cx="3082725" cy="2392562"/>
          </a:xfrm>
          <a:prstGeom prst="rect">
            <a:avLst/>
          </a:prstGeom>
          <a:noFill/>
          <a:ln>
            <a:noFill/>
          </a:ln>
        </p:spPr>
      </p:pic>
      <p:pic>
        <p:nvPicPr>
          <p:cNvPr id="369" name="Google Shape;369;p55"/>
          <p:cNvPicPr preferRelativeResize="0"/>
          <p:nvPr/>
        </p:nvPicPr>
        <p:blipFill>
          <a:blip r:embed="rId5">
            <a:alphaModFix/>
          </a:blip>
          <a:stretch>
            <a:fillRect/>
          </a:stretch>
        </p:blipFill>
        <p:spPr>
          <a:xfrm>
            <a:off x="6017523" y="2159125"/>
            <a:ext cx="3126473" cy="2502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Multivariate Analysis on .asm files(t-SNE)</a:t>
            </a:r>
            <a:endParaRPr>
              <a:latin typeface="Times New Roman"/>
              <a:ea typeface="Times New Roman"/>
              <a:cs typeface="Times New Roman"/>
              <a:sym typeface="Times New Roman"/>
            </a:endParaRPr>
          </a:p>
        </p:txBody>
      </p:sp>
      <p:pic>
        <p:nvPicPr>
          <p:cNvPr id="375" name="Google Shape;375;p56"/>
          <p:cNvPicPr preferRelativeResize="0"/>
          <p:nvPr/>
        </p:nvPicPr>
        <p:blipFill>
          <a:blip r:embed="rId3">
            <a:alphaModFix/>
          </a:blip>
          <a:stretch>
            <a:fillRect/>
          </a:stretch>
        </p:blipFill>
        <p:spPr>
          <a:xfrm>
            <a:off x="577000" y="1540625"/>
            <a:ext cx="3891799" cy="3265050"/>
          </a:xfrm>
          <a:prstGeom prst="rect">
            <a:avLst/>
          </a:prstGeom>
          <a:noFill/>
          <a:ln>
            <a:noFill/>
          </a:ln>
        </p:spPr>
      </p:pic>
      <p:pic>
        <p:nvPicPr>
          <p:cNvPr id="376" name="Google Shape;376;p56"/>
          <p:cNvPicPr preferRelativeResize="0"/>
          <p:nvPr/>
        </p:nvPicPr>
        <p:blipFill>
          <a:blip r:embed="rId4">
            <a:alphaModFix/>
          </a:blip>
          <a:stretch>
            <a:fillRect/>
          </a:stretch>
        </p:blipFill>
        <p:spPr>
          <a:xfrm>
            <a:off x="4632074" y="1315075"/>
            <a:ext cx="4751400" cy="3563550"/>
          </a:xfrm>
          <a:prstGeom prst="rect">
            <a:avLst/>
          </a:prstGeom>
          <a:noFill/>
          <a:ln>
            <a:noFill/>
          </a:ln>
        </p:spPr>
      </p:pic>
      <p:sp>
        <p:nvSpPr>
          <p:cNvPr id="377" name="Google Shape;377;p56"/>
          <p:cNvSpPr txBox="1"/>
          <p:nvPr/>
        </p:nvSpPr>
        <p:spPr>
          <a:xfrm>
            <a:off x="1721675" y="1296925"/>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Perplexity = 50</a:t>
            </a:r>
            <a:endParaRPr/>
          </a:p>
        </p:txBody>
      </p:sp>
      <p:sp>
        <p:nvSpPr>
          <p:cNvPr id="378" name="Google Shape;378;p56"/>
          <p:cNvSpPr txBox="1"/>
          <p:nvPr/>
        </p:nvSpPr>
        <p:spPr>
          <a:xfrm>
            <a:off x="5912675" y="1296925"/>
            <a:ext cx="161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Perplexity = 30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Conclusion of EDA</a:t>
            </a:r>
            <a:endParaRPr>
              <a:latin typeface="Times New Roman"/>
              <a:ea typeface="Times New Roman"/>
              <a:cs typeface="Times New Roman"/>
              <a:sym typeface="Times New Roman"/>
            </a:endParaRPr>
          </a:p>
        </p:txBody>
      </p:sp>
      <p:sp>
        <p:nvSpPr>
          <p:cNvPr id="384" name="Google Shape;384;p57"/>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76200" marR="38100" rtl="0" algn="l">
              <a:lnSpc>
                <a:spcPct val="16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We have taken only 52 features from asm files (after reading through many blogs and research papers)</a:t>
            </a:r>
            <a:endParaRPr sz="1500">
              <a:solidFill>
                <a:schemeClr val="dk1"/>
              </a:solidFill>
              <a:latin typeface="Times New Roman"/>
              <a:ea typeface="Times New Roman"/>
              <a:cs typeface="Times New Roman"/>
              <a:sym typeface="Times New Roman"/>
            </a:endParaRPr>
          </a:p>
          <a:p>
            <a:pPr indent="0" lvl="0" marL="76200" marR="38100" rtl="0" algn="l">
              <a:lnSpc>
                <a:spcPct val="160000"/>
              </a:lnSpc>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The univariate analysis was done only on few important features.</a:t>
            </a:r>
            <a:endParaRPr sz="1500">
              <a:solidFill>
                <a:schemeClr val="dk1"/>
              </a:solidFill>
              <a:latin typeface="Times New Roman"/>
              <a:ea typeface="Times New Roman"/>
              <a:cs typeface="Times New Roman"/>
              <a:sym typeface="Times New Roman"/>
            </a:endParaRPr>
          </a:p>
          <a:p>
            <a:pPr indent="-323850" lvl="0" marL="533400" marR="38100" rtl="0" algn="l">
              <a:spcBef>
                <a:spcPts val="6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Class 3 can be easily separated because of the frequency of segments,opcodes and keywords being less</a:t>
            </a:r>
            <a:endParaRPr sz="1500">
              <a:solidFill>
                <a:schemeClr val="dk1"/>
              </a:solidFill>
              <a:latin typeface="Times New Roman"/>
              <a:ea typeface="Times New Roman"/>
              <a:cs typeface="Times New Roman"/>
              <a:sym typeface="Times New Roman"/>
            </a:endParaRPr>
          </a:p>
          <a:p>
            <a:pPr indent="-323850" lvl="0" marL="533400" marR="381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 Each feature has its unique importance in separating the Class labels.</a:t>
            </a:r>
            <a:endParaRPr sz="1500">
              <a:solidFill>
                <a:schemeClr val="dk1"/>
              </a:solidFill>
              <a:latin typeface="Times New Roman"/>
              <a:ea typeface="Times New Roman"/>
              <a:cs typeface="Times New Roman"/>
              <a:sym typeface="Times New Roman"/>
            </a:endParaRPr>
          </a:p>
          <a:p>
            <a:pPr indent="0" lvl="0" marL="0" rtl="0" algn="l">
              <a:spcBef>
                <a:spcPts val="50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8"/>
          <p:cNvSpPr txBox="1"/>
          <p:nvPr>
            <p:ph type="title"/>
          </p:nvPr>
        </p:nvSpPr>
        <p:spPr>
          <a:xfrm>
            <a:off x="451600" y="421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K-nearest Neighbors</a:t>
            </a:r>
            <a:endParaRPr/>
          </a:p>
          <a:p>
            <a:pPr indent="0" lvl="0" marL="0" rtl="0" algn="l">
              <a:spcBef>
                <a:spcPts val="0"/>
              </a:spcBef>
              <a:spcAft>
                <a:spcPts val="0"/>
              </a:spcAft>
              <a:buNone/>
            </a:pPr>
            <a:r>
              <a:t/>
            </a:r>
            <a:endParaRPr/>
          </a:p>
        </p:txBody>
      </p:sp>
      <p:pic>
        <p:nvPicPr>
          <p:cNvPr id="390" name="Google Shape;390;p58"/>
          <p:cNvPicPr preferRelativeResize="0"/>
          <p:nvPr/>
        </p:nvPicPr>
        <p:blipFill>
          <a:blip r:embed="rId3">
            <a:alphaModFix/>
          </a:blip>
          <a:stretch>
            <a:fillRect/>
          </a:stretch>
        </p:blipFill>
        <p:spPr>
          <a:xfrm>
            <a:off x="4902400" y="1825588"/>
            <a:ext cx="3209925" cy="1666875"/>
          </a:xfrm>
          <a:prstGeom prst="rect">
            <a:avLst/>
          </a:prstGeom>
          <a:noFill/>
          <a:ln>
            <a:noFill/>
          </a:ln>
        </p:spPr>
      </p:pic>
      <p:pic>
        <p:nvPicPr>
          <p:cNvPr id="391" name="Google Shape;391;p58"/>
          <p:cNvPicPr preferRelativeResize="0"/>
          <p:nvPr/>
        </p:nvPicPr>
        <p:blipFill>
          <a:blip r:embed="rId4">
            <a:alphaModFix/>
          </a:blip>
          <a:stretch>
            <a:fillRect/>
          </a:stretch>
        </p:blipFill>
        <p:spPr>
          <a:xfrm>
            <a:off x="4713650" y="3760200"/>
            <a:ext cx="4076700" cy="838200"/>
          </a:xfrm>
          <a:prstGeom prst="rect">
            <a:avLst/>
          </a:prstGeom>
          <a:noFill/>
          <a:ln>
            <a:noFill/>
          </a:ln>
        </p:spPr>
      </p:pic>
      <p:pic>
        <p:nvPicPr>
          <p:cNvPr id="392" name="Google Shape;392;p58"/>
          <p:cNvPicPr preferRelativeResize="0"/>
          <p:nvPr/>
        </p:nvPicPr>
        <p:blipFill>
          <a:blip r:embed="rId5">
            <a:alphaModFix/>
          </a:blip>
          <a:stretch>
            <a:fillRect/>
          </a:stretch>
        </p:blipFill>
        <p:spPr>
          <a:xfrm>
            <a:off x="451600" y="1852063"/>
            <a:ext cx="4450800" cy="2802584"/>
          </a:xfrm>
          <a:prstGeom prst="rect">
            <a:avLst/>
          </a:prstGeom>
          <a:noFill/>
          <a:ln>
            <a:noFill/>
          </a:ln>
        </p:spPr>
      </p:pic>
      <p:sp>
        <p:nvSpPr>
          <p:cNvPr id="393" name="Google Shape;393;p58"/>
          <p:cNvSpPr txBox="1"/>
          <p:nvPr/>
        </p:nvSpPr>
        <p:spPr>
          <a:xfrm>
            <a:off x="406500" y="994300"/>
            <a:ext cx="8085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observed that K for value 3 has minimum log loss.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For the best value of K, i.e 3, we have 2 % of points that are misclassified.</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Loss = 0.095</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pic>
        <p:nvPicPr>
          <p:cNvPr id="399" name="Google Shape;399;p59"/>
          <p:cNvPicPr preferRelativeResize="0"/>
          <p:nvPr/>
        </p:nvPicPr>
        <p:blipFill>
          <a:blip r:embed="rId3">
            <a:alphaModFix/>
          </a:blip>
          <a:stretch>
            <a:fillRect/>
          </a:stretch>
        </p:blipFill>
        <p:spPr>
          <a:xfrm>
            <a:off x="479900" y="1570925"/>
            <a:ext cx="4441100" cy="2799950"/>
          </a:xfrm>
          <a:prstGeom prst="rect">
            <a:avLst/>
          </a:prstGeom>
          <a:noFill/>
          <a:ln>
            <a:noFill/>
          </a:ln>
        </p:spPr>
      </p:pic>
      <p:pic>
        <p:nvPicPr>
          <p:cNvPr id="400" name="Google Shape;400;p59"/>
          <p:cNvPicPr preferRelativeResize="0"/>
          <p:nvPr/>
        </p:nvPicPr>
        <p:blipFill>
          <a:blip r:embed="rId4">
            <a:alphaModFix/>
          </a:blip>
          <a:stretch>
            <a:fillRect/>
          </a:stretch>
        </p:blipFill>
        <p:spPr>
          <a:xfrm>
            <a:off x="5073400" y="1633975"/>
            <a:ext cx="3918200" cy="2494700"/>
          </a:xfrm>
          <a:prstGeom prst="rect">
            <a:avLst/>
          </a:prstGeom>
          <a:noFill/>
          <a:ln>
            <a:noFill/>
          </a:ln>
        </p:spPr>
      </p:pic>
      <p:sp>
        <p:nvSpPr>
          <p:cNvPr id="401" name="Google Shape;401;p59"/>
          <p:cNvSpPr txBox="1"/>
          <p:nvPr/>
        </p:nvSpPr>
        <p:spPr>
          <a:xfrm>
            <a:off x="8364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Confusion Matrix</a:t>
            </a:r>
            <a:endParaRPr/>
          </a:p>
        </p:txBody>
      </p:sp>
      <p:sp>
        <p:nvSpPr>
          <p:cNvPr id="402" name="Google Shape;402;p59"/>
          <p:cNvSpPr txBox="1"/>
          <p:nvPr/>
        </p:nvSpPr>
        <p:spPr>
          <a:xfrm>
            <a:off x="50733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Precision</a:t>
            </a:r>
            <a:r>
              <a:rPr lang="en"/>
              <a:t> Matrix</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pic>
        <p:nvPicPr>
          <p:cNvPr id="408" name="Google Shape;408;p60"/>
          <p:cNvPicPr preferRelativeResize="0"/>
          <p:nvPr/>
        </p:nvPicPr>
        <p:blipFill>
          <a:blip r:embed="rId3">
            <a:alphaModFix/>
          </a:blip>
          <a:stretch>
            <a:fillRect/>
          </a:stretch>
        </p:blipFill>
        <p:spPr>
          <a:xfrm>
            <a:off x="1668898" y="1138675"/>
            <a:ext cx="4819624" cy="3171725"/>
          </a:xfrm>
          <a:prstGeom prst="rect">
            <a:avLst/>
          </a:prstGeom>
          <a:noFill/>
          <a:ln>
            <a:noFill/>
          </a:ln>
        </p:spPr>
      </p:pic>
      <p:sp>
        <p:nvSpPr>
          <p:cNvPr id="409" name="Google Shape;409;p60"/>
          <p:cNvSpPr txBox="1"/>
          <p:nvPr/>
        </p:nvSpPr>
        <p:spPr>
          <a:xfrm>
            <a:off x="2119563" y="443135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Recall</a:t>
            </a:r>
            <a:r>
              <a:rPr lang="en"/>
              <a:t> Matrix</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1"/>
          <p:cNvSpPr txBox="1"/>
          <p:nvPr>
            <p:ph type="title"/>
          </p:nvPr>
        </p:nvSpPr>
        <p:spPr>
          <a:xfrm>
            <a:off x="689625" y="43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Logistic regression</a:t>
            </a:r>
            <a:endParaRPr/>
          </a:p>
        </p:txBody>
      </p:sp>
      <p:pic>
        <p:nvPicPr>
          <p:cNvPr id="415" name="Google Shape;415;p61"/>
          <p:cNvPicPr preferRelativeResize="0"/>
          <p:nvPr/>
        </p:nvPicPr>
        <p:blipFill>
          <a:blip r:embed="rId3">
            <a:alphaModFix/>
          </a:blip>
          <a:stretch>
            <a:fillRect/>
          </a:stretch>
        </p:blipFill>
        <p:spPr>
          <a:xfrm>
            <a:off x="5145875" y="2812800"/>
            <a:ext cx="3505200" cy="1628775"/>
          </a:xfrm>
          <a:prstGeom prst="rect">
            <a:avLst/>
          </a:prstGeom>
          <a:noFill/>
          <a:ln>
            <a:noFill/>
          </a:ln>
        </p:spPr>
      </p:pic>
      <p:pic>
        <p:nvPicPr>
          <p:cNvPr id="416" name="Google Shape;416;p61"/>
          <p:cNvPicPr preferRelativeResize="0"/>
          <p:nvPr/>
        </p:nvPicPr>
        <p:blipFill>
          <a:blip r:embed="rId4">
            <a:alphaModFix/>
          </a:blip>
          <a:stretch>
            <a:fillRect/>
          </a:stretch>
        </p:blipFill>
        <p:spPr>
          <a:xfrm>
            <a:off x="689625" y="2274150"/>
            <a:ext cx="3596800" cy="2408625"/>
          </a:xfrm>
          <a:prstGeom prst="rect">
            <a:avLst/>
          </a:prstGeom>
          <a:noFill/>
          <a:ln>
            <a:noFill/>
          </a:ln>
        </p:spPr>
      </p:pic>
      <p:sp>
        <p:nvSpPr>
          <p:cNvPr id="417" name="Google Shape;417;p61"/>
          <p:cNvSpPr txBox="1"/>
          <p:nvPr/>
        </p:nvSpPr>
        <p:spPr>
          <a:xfrm>
            <a:off x="836450" y="1067700"/>
            <a:ext cx="7927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LR for value of C between 10^(-5,3) were used and we can see loss is good at 10^2, there for best alpha would be 10^2.</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LR Resulted in loss of 0.42, which is not good as compared to 3-NN</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ESSENTIAL TASKS IN PROBLEM FORMULATION	</a:t>
            </a:r>
            <a:endParaRPr>
              <a:latin typeface="Times New Roman"/>
              <a:ea typeface="Times New Roman"/>
              <a:cs typeface="Times New Roman"/>
              <a:sym typeface="Times New Roman"/>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Machine Learning Problem Mapping</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There are nine different classes of malware in the problem and the problem is multi-class classification. We want to choose an appropriate metric such as multi-class log loss or other.</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Exploratory Data Analysis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a:t>
            </a:r>
            <a:r>
              <a:rPr lang="en">
                <a:solidFill>
                  <a:schemeClr val="dk1"/>
                </a:solidFill>
                <a:latin typeface="Times New Roman"/>
                <a:ea typeface="Times New Roman"/>
                <a:cs typeface="Times New Roman"/>
                <a:sym typeface="Times New Roman"/>
              </a:rPr>
              <a:t>perform multivariate analysis on the dataset and other standard EDA techniques to know about the nature of data</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Feature Engineering</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The dataset contains the .asm files and .bin files from which we have to </a:t>
            </a:r>
            <a:r>
              <a:rPr lang="en">
                <a:solidFill>
                  <a:schemeClr val="dk1"/>
                </a:solidFill>
                <a:latin typeface="Times New Roman"/>
                <a:ea typeface="Times New Roman"/>
                <a:cs typeface="Times New Roman"/>
                <a:sym typeface="Times New Roman"/>
              </a:rPr>
              <a:t>create</a:t>
            </a:r>
            <a:r>
              <a:rPr lang="en">
                <a:solidFill>
                  <a:schemeClr val="dk1"/>
                </a:solidFill>
                <a:latin typeface="Times New Roman"/>
                <a:ea typeface="Times New Roman"/>
                <a:cs typeface="Times New Roman"/>
                <a:sym typeface="Times New Roman"/>
              </a:rPr>
              <a:t> new features to perform modelling</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Modelling - Multi-Class </a:t>
            </a:r>
            <a:r>
              <a:rPr lang="en">
                <a:solidFill>
                  <a:schemeClr val="dk1"/>
                </a:solidFill>
                <a:latin typeface="Times New Roman"/>
                <a:ea typeface="Times New Roman"/>
                <a:cs typeface="Times New Roman"/>
                <a:sym typeface="Times New Roman"/>
              </a:rPr>
              <a:t>Classification</a:t>
            </a:r>
            <a:r>
              <a:rPr lang="en">
                <a:solidFill>
                  <a:schemeClr val="dk1"/>
                </a:solidFill>
                <a:latin typeface="Times New Roman"/>
                <a:ea typeface="Times New Roman"/>
                <a:cs typeface="Times New Roman"/>
                <a:sym typeface="Times New Roman"/>
              </a:rPr>
              <a:t> Problem.</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want to try all the models that we have learnt till now in a multi-class setting. Starting from K-NN, we want to apply Logistic Regression, Decision Trees, Random Forest and Boosting Algorithms to obtain a best model.</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423" name="Google Shape;423;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Loss for best value of alpha in C got following results:-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1"/>
              </a:solidFill>
              <a:latin typeface="Times New Roman"/>
              <a:ea typeface="Times New Roman"/>
              <a:cs typeface="Times New Roman"/>
              <a:sym typeface="Times New Roman"/>
            </a:endParaRPr>
          </a:p>
        </p:txBody>
      </p:sp>
      <p:pic>
        <p:nvPicPr>
          <p:cNvPr id="424" name="Google Shape;424;p62"/>
          <p:cNvPicPr preferRelativeResize="0"/>
          <p:nvPr/>
        </p:nvPicPr>
        <p:blipFill>
          <a:blip r:embed="rId3">
            <a:alphaModFix/>
          </a:blip>
          <a:stretch>
            <a:fillRect/>
          </a:stretch>
        </p:blipFill>
        <p:spPr>
          <a:xfrm>
            <a:off x="404588" y="1674313"/>
            <a:ext cx="3876675" cy="695325"/>
          </a:xfrm>
          <a:prstGeom prst="rect">
            <a:avLst/>
          </a:prstGeom>
          <a:noFill/>
          <a:ln>
            <a:noFill/>
          </a:ln>
        </p:spPr>
      </p:pic>
      <p:pic>
        <p:nvPicPr>
          <p:cNvPr id="425" name="Google Shape;425;p62"/>
          <p:cNvPicPr preferRelativeResize="0"/>
          <p:nvPr/>
        </p:nvPicPr>
        <p:blipFill>
          <a:blip r:embed="rId4">
            <a:alphaModFix/>
          </a:blip>
          <a:stretch>
            <a:fillRect/>
          </a:stretch>
        </p:blipFill>
        <p:spPr>
          <a:xfrm>
            <a:off x="4165925" y="1600950"/>
            <a:ext cx="4894626" cy="3116000"/>
          </a:xfrm>
          <a:prstGeom prst="rect">
            <a:avLst/>
          </a:prstGeom>
          <a:noFill/>
          <a:ln>
            <a:noFill/>
          </a:ln>
        </p:spPr>
      </p:pic>
      <p:sp>
        <p:nvSpPr>
          <p:cNvPr id="426" name="Google Shape;426;p62"/>
          <p:cNvSpPr txBox="1"/>
          <p:nvPr/>
        </p:nvSpPr>
        <p:spPr>
          <a:xfrm>
            <a:off x="1266375" y="2902800"/>
            <a:ext cx="263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Confusion Matrix</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432" name="Google Shape;432;p63"/>
          <p:cNvSpPr txBox="1"/>
          <p:nvPr/>
        </p:nvSpPr>
        <p:spPr>
          <a:xfrm>
            <a:off x="8364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Precision Matrix</a:t>
            </a:r>
            <a:endParaRPr/>
          </a:p>
        </p:txBody>
      </p:sp>
      <p:sp>
        <p:nvSpPr>
          <p:cNvPr id="433" name="Google Shape;433;p63"/>
          <p:cNvSpPr txBox="1"/>
          <p:nvPr/>
        </p:nvSpPr>
        <p:spPr>
          <a:xfrm>
            <a:off x="50733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Recall Matrix</a:t>
            </a:r>
            <a:endParaRPr/>
          </a:p>
        </p:txBody>
      </p:sp>
      <p:pic>
        <p:nvPicPr>
          <p:cNvPr id="434" name="Google Shape;434;p63"/>
          <p:cNvPicPr preferRelativeResize="0"/>
          <p:nvPr/>
        </p:nvPicPr>
        <p:blipFill>
          <a:blip r:embed="rId3">
            <a:alphaModFix/>
          </a:blip>
          <a:stretch>
            <a:fillRect/>
          </a:stretch>
        </p:blipFill>
        <p:spPr>
          <a:xfrm>
            <a:off x="152400" y="1224709"/>
            <a:ext cx="4602350" cy="3041316"/>
          </a:xfrm>
          <a:prstGeom prst="rect">
            <a:avLst/>
          </a:prstGeom>
          <a:noFill/>
          <a:ln>
            <a:noFill/>
          </a:ln>
        </p:spPr>
      </p:pic>
      <p:pic>
        <p:nvPicPr>
          <p:cNvPr id="435" name="Google Shape;435;p63"/>
          <p:cNvPicPr preferRelativeResize="0"/>
          <p:nvPr/>
        </p:nvPicPr>
        <p:blipFill rotWithShape="1">
          <a:blip r:embed="rId4">
            <a:alphaModFix/>
          </a:blip>
          <a:srcRect b="0" l="3481" r="1911" t="0"/>
          <a:stretch/>
        </p:blipFill>
        <p:spPr>
          <a:xfrm>
            <a:off x="4754750" y="1382300"/>
            <a:ext cx="4224099" cy="2883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forest</a:t>
            </a:r>
            <a:endParaRPr/>
          </a:p>
        </p:txBody>
      </p:sp>
      <p:pic>
        <p:nvPicPr>
          <p:cNvPr id="441" name="Google Shape;441;p64"/>
          <p:cNvPicPr preferRelativeResize="0"/>
          <p:nvPr/>
        </p:nvPicPr>
        <p:blipFill>
          <a:blip r:embed="rId3">
            <a:alphaModFix/>
          </a:blip>
          <a:stretch>
            <a:fillRect/>
          </a:stretch>
        </p:blipFill>
        <p:spPr>
          <a:xfrm>
            <a:off x="5088800" y="3740925"/>
            <a:ext cx="3533775" cy="1228725"/>
          </a:xfrm>
          <a:prstGeom prst="rect">
            <a:avLst/>
          </a:prstGeom>
          <a:noFill/>
          <a:ln>
            <a:noFill/>
          </a:ln>
        </p:spPr>
      </p:pic>
      <p:pic>
        <p:nvPicPr>
          <p:cNvPr id="442" name="Google Shape;442;p64"/>
          <p:cNvPicPr preferRelativeResize="0"/>
          <p:nvPr/>
        </p:nvPicPr>
        <p:blipFill>
          <a:blip r:embed="rId4">
            <a:alphaModFix/>
          </a:blip>
          <a:stretch>
            <a:fillRect/>
          </a:stretch>
        </p:blipFill>
        <p:spPr>
          <a:xfrm>
            <a:off x="4523800" y="692651"/>
            <a:ext cx="4308501" cy="3048275"/>
          </a:xfrm>
          <a:prstGeom prst="rect">
            <a:avLst/>
          </a:prstGeom>
          <a:noFill/>
          <a:ln>
            <a:noFill/>
          </a:ln>
        </p:spPr>
      </p:pic>
      <p:sp>
        <p:nvSpPr>
          <p:cNvPr id="443" name="Google Shape;443;p64"/>
          <p:cNvSpPr txBox="1"/>
          <p:nvPr/>
        </p:nvSpPr>
        <p:spPr>
          <a:xfrm>
            <a:off x="479900" y="1183050"/>
            <a:ext cx="37857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For Random Forest we got a loss of 0.0496 for 3000 trees.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This is better as compared to 3-NN and LR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Below is the loss on various data for best value of c</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Only 1.14 % Points are misclassified</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pic>
        <p:nvPicPr>
          <p:cNvPr id="444" name="Google Shape;444;p64"/>
          <p:cNvPicPr preferRelativeResize="0"/>
          <p:nvPr/>
        </p:nvPicPr>
        <p:blipFill>
          <a:blip r:embed="rId5">
            <a:alphaModFix/>
          </a:blip>
          <a:stretch>
            <a:fillRect/>
          </a:stretch>
        </p:blipFill>
        <p:spPr>
          <a:xfrm>
            <a:off x="472513" y="3964763"/>
            <a:ext cx="3800475" cy="781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450" name="Google Shape;450;p65"/>
          <p:cNvSpPr txBox="1"/>
          <p:nvPr/>
        </p:nvSpPr>
        <p:spPr>
          <a:xfrm>
            <a:off x="8364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Confusion Matrix</a:t>
            </a:r>
            <a:endParaRPr/>
          </a:p>
        </p:txBody>
      </p:sp>
      <p:sp>
        <p:nvSpPr>
          <p:cNvPr id="451" name="Google Shape;451;p65"/>
          <p:cNvSpPr txBox="1"/>
          <p:nvPr/>
        </p:nvSpPr>
        <p:spPr>
          <a:xfrm>
            <a:off x="5073350" y="4507200"/>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rPr>
              <a:t>Precision Matrix</a:t>
            </a:r>
            <a:endParaRPr/>
          </a:p>
        </p:txBody>
      </p:sp>
      <p:pic>
        <p:nvPicPr>
          <p:cNvPr id="452" name="Google Shape;452;p65"/>
          <p:cNvPicPr preferRelativeResize="0"/>
          <p:nvPr/>
        </p:nvPicPr>
        <p:blipFill>
          <a:blip r:embed="rId3">
            <a:alphaModFix/>
          </a:blip>
          <a:stretch>
            <a:fillRect/>
          </a:stretch>
        </p:blipFill>
        <p:spPr>
          <a:xfrm>
            <a:off x="152400" y="1170125"/>
            <a:ext cx="4419600" cy="3096025"/>
          </a:xfrm>
          <a:prstGeom prst="rect">
            <a:avLst/>
          </a:prstGeom>
          <a:noFill/>
          <a:ln>
            <a:noFill/>
          </a:ln>
        </p:spPr>
      </p:pic>
      <p:pic>
        <p:nvPicPr>
          <p:cNvPr id="453" name="Google Shape;453;p65"/>
          <p:cNvPicPr preferRelativeResize="0"/>
          <p:nvPr/>
        </p:nvPicPr>
        <p:blipFill>
          <a:blip r:embed="rId4">
            <a:alphaModFix/>
          </a:blip>
          <a:stretch>
            <a:fillRect/>
          </a:stretch>
        </p:blipFill>
        <p:spPr>
          <a:xfrm>
            <a:off x="4754750" y="1372389"/>
            <a:ext cx="4165700" cy="263856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sp>
        <p:nvSpPr>
          <p:cNvPr id="459" name="Google Shape;459;p66"/>
          <p:cNvSpPr txBox="1"/>
          <p:nvPr/>
        </p:nvSpPr>
        <p:spPr>
          <a:xfrm>
            <a:off x="2567150" y="4276525"/>
            <a:ext cx="3918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Recall</a:t>
            </a:r>
            <a:r>
              <a:rPr lang="en">
                <a:solidFill>
                  <a:schemeClr val="dk1"/>
                </a:solidFill>
              </a:rPr>
              <a:t> Matrix</a:t>
            </a:r>
            <a:endParaRPr/>
          </a:p>
        </p:txBody>
      </p:sp>
      <p:pic>
        <p:nvPicPr>
          <p:cNvPr id="460" name="Google Shape;460;p66"/>
          <p:cNvPicPr preferRelativeResize="0"/>
          <p:nvPr/>
        </p:nvPicPr>
        <p:blipFill>
          <a:blip r:embed="rId3">
            <a:alphaModFix/>
          </a:blip>
          <a:stretch>
            <a:fillRect/>
          </a:stretch>
        </p:blipFill>
        <p:spPr>
          <a:xfrm>
            <a:off x="1935075" y="1017725"/>
            <a:ext cx="4895742" cy="3163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XgBoost</a:t>
            </a:r>
            <a:endParaRPr/>
          </a:p>
        </p:txBody>
      </p:sp>
      <p:pic>
        <p:nvPicPr>
          <p:cNvPr id="466" name="Google Shape;466;p67"/>
          <p:cNvPicPr preferRelativeResize="0"/>
          <p:nvPr/>
        </p:nvPicPr>
        <p:blipFill>
          <a:blip r:embed="rId3">
            <a:alphaModFix/>
          </a:blip>
          <a:stretch>
            <a:fillRect/>
          </a:stretch>
        </p:blipFill>
        <p:spPr>
          <a:xfrm>
            <a:off x="4421450" y="528625"/>
            <a:ext cx="4742900" cy="3171249"/>
          </a:xfrm>
          <a:prstGeom prst="rect">
            <a:avLst/>
          </a:prstGeom>
          <a:noFill/>
          <a:ln>
            <a:noFill/>
          </a:ln>
        </p:spPr>
      </p:pic>
      <p:pic>
        <p:nvPicPr>
          <p:cNvPr id="467" name="Google Shape;467;p67"/>
          <p:cNvPicPr preferRelativeResize="0"/>
          <p:nvPr/>
        </p:nvPicPr>
        <p:blipFill>
          <a:blip r:embed="rId4">
            <a:alphaModFix/>
          </a:blip>
          <a:stretch>
            <a:fillRect/>
          </a:stretch>
        </p:blipFill>
        <p:spPr>
          <a:xfrm>
            <a:off x="5303623" y="3773300"/>
            <a:ext cx="2978550" cy="1095175"/>
          </a:xfrm>
          <a:prstGeom prst="rect">
            <a:avLst/>
          </a:prstGeom>
          <a:noFill/>
          <a:ln>
            <a:noFill/>
          </a:ln>
        </p:spPr>
      </p:pic>
      <p:pic>
        <p:nvPicPr>
          <p:cNvPr id="468" name="Google Shape;468;p67"/>
          <p:cNvPicPr preferRelativeResize="0"/>
          <p:nvPr/>
        </p:nvPicPr>
        <p:blipFill>
          <a:blip r:embed="rId5">
            <a:alphaModFix/>
          </a:blip>
          <a:stretch>
            <a:fillRect/>
          </a:stretch>
        </p:blipFill>
        <p:spPr>
          <a:xfrm>
            <a:off x="311700" y="3773300"/>
            <a:ext cx="4991924" cy="665075"/>
          </a:xfrm>
          <a:prstGeom prst="rect">
            <a:avLst/>
          </a:prstGeom>
          <a:noFill/>
          <a:ln>
            <a:noFill/>
          </a:ln>
        </p:spPr>
      </p:pic>
      <p:sp>
        <p:nvSpPr>
          <p:cNvPr id="469" name="Google Shape;469;p67"/>
          <p:cNvSpPr txBox="1"/>
          <p:nvPr/>
        </p:nvSpPr>
        <p:spPr>
          <a:xfrm>
            <a:off x="595300" y="1151725"/>
            <a:ext cx="37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0" name="Google Shape;470;p67"/>
          <p:cNvSpPr txBox="1"/>
          <p:nvPr/>
        </p:nvSpPr>
        <p:spPr>
          <a:xfrm>
            <a:off x="469475" y="1382425"/>
            <a:ext cx="60402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For XgBoost, we got a very good log loss of 0.056,</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Which is better than KNN and LR, but less than</a:t>
            </a:r>
            <a:endParaRPr>
              <a:latin typeface="Times New Roman"/>
              <a:ea typeface="Times New Roman"/>
              <a:cs typeface="Times New Roman"/>
              <a:sym typeface="Times New Roman"/>
            </a:endParaRPr>
          </a:p>
          <a:p>
            <a:pPr indent="0" lvl="0" marL="457200" rtl="0" algn="l">
              <a:spcBef>
                <a:spcPts val="0"/>
              </a:spcBef>
              <a:spcAft>
                <a:spcPts val="0"/>
              </a:spcAft>
              <a:buNone/>
            </a:pPr>
            <a:r>
              <a:rPr lang="en">
                <a:latin typeface="Times New Roman"/>
                <a:ea typeface="Times New Roman"/>
                <a:cs typeface="Times New Roman"/>
                <a:sym typeface="Times New Roman"/>
              </a:rPr>
              <a:t>Random Model</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Best alpha was 100</a:t>
            </a:r>
            <a:endParaRPr>
              <a:latin typeface="Times New Roman"/>
              <a:ea typeface="Times New Roman"/>
              <a:cs typeface="Times New Roman"/>
              <a:sym typeface="Times New Roman"/>
            </a:endParaRPr>
          </a:p>
          <a:p>
            <a:pPr indent="0" lvl="0" marL="457200" rtl="0" algn="l">
              <a:spcBef>
                <a:spcPts val="0"/>
              </a:spcBef>
              <a:spcAft>
                <a:spcPts val="0"/>
              </a:spcAft>
              <a:buNone/>
            </a:pPr>
            <a:r>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And 0.87 % Points were misclassified</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pic>
        <p:nvPicPr>
          <p:cNvPr id="476" name="Google Shape;476;p68"/>
          <p:cNvPicPr preferRelativeResize="0"/>
          <p:nvPr/>
        </p:nvPicPr>
        <p:blipFill>
          <a:blip r:embed="rId3">
            <a:alphaModFix/>
          </a:blip>
          <a:stretch>
            <a:fillRect/>
          </a:stretch>
        </p:blipFill>
        <p:spPr>
          <a:xfrm>
            <a:off x="386350" y="1738251"/>
            <a:ext cx="4053900" cy="2244849"/>
          </a:xfrm>
          <a:prstGeom prst="rect">
            <a:avLst/>
          </a:prstGeom>
          <a:noFill/>
          <a:ln>
            <a:noFill/>
          </a:ln>
        </p:spPr>
      </p:pic>
      <p:pic>
        <p:nvPicPr>
          <p:cNvPr id="477" name="Google Shape;477;p68"/>
          <p:cNvPicPr preferRelativeResize="0"/>
          <p:nvPr/>
        </p:nvPicPr>
        <p:blipFill>
          <a:blip r:embed="rId4">
            <a:alphaModFix/>
          </a:blip>
          <a:stretch>
            <a:fillRect/>
          </a:stretch>
        </p:blipFill>
        <p:spPr>
          <a:xfrm>
            <a:off x="4572004" y="1644674"/>
            <a:ext cx="4367645" cy="2432000"/>
          </a:xfrm>
          <a:prstGeom prst="rect">
            <a:avLst/>
          </a:prstGeom>
          <a:noFill/>
          <a:ln>
            <a:noFill/>
          </a:ln>
        </p:spPr>
      </p:pic>
      <p:sp>
        <p:nvSpPr>
          <p:cNvPr id="478" name="Google Shape;478;p68"/>
          <p:cNvSpPr txBox="1"/>
          <p:nvPr/>
        </p:nvSpPr>
        <p:spPr>
          <a:xfrm>
            <a:off x="1155900" y="4076675"/>
            <a:ext cx="286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Confusion Matrix</a:t>
            </a:r>
            <a:endParaRPr/>
          </a:p>
        </p:txBody>
      </p:sp>
      <p:sp>
        <p:nvSpPr>
          <p:cNvPr id="479" name="Google Shape;479;p68"/>
          <p:cNvSpPr txBox="1"/>
          <p:nvPr/>
        </p:nvSpPr>
        <p:spPr>
          <a:xfrm>
            <a:off x="5449225" y="4168675"/>
            <a:ext cx="736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Precision Matrix</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Contd..</a:t>
            </a:r>
            <a:endParaRPr/>
          </a:p>
        </p:txBody>
      </p:sp>
      <p:pic>
        <p:nvPicPr>
          <p:cNvPr id="485" name="Google Shape;485;p69"/>
          <p:cNvPicPr preferRelativeResize="0"/>
          <p:nvPr/>
        </p:nvPicPr>
        <p:blipFill>
          <a:blip r:embed="rId3">
            <a:alphaModFix/>
          </a:blip>
          <a:stretch>
            <a:fillRect/>
          </a:stretch>
        </p:blipFill>
        <p:spPr>
          <a:xfrm>
            <a:off x="1493475" y="1201322"/>
            <a:ext cx="6157049" cy="3318700"/>
          </a:xfrm>
          <a:prstGeom prst="rect">
            <a:avLst/>
          </a:prstGeom>
          <a:noFill/>
          <a:ln>
            <a:noFill/>
          </a:ln>
        </p:spPr>
      </p:pic>
      <p:sp>
        <p:nvSpPr>
          <p:cNvPr id="486" name="Google Shape;486;p69"/>
          <p:cNvSpPr txBox="1"/>
          <p:nvPr/>
        </p:nvSpPr>
        <p:spPr>
          <a:xfrm>
            <a:off x="3385150" y="4568875"/>
            <a:ext cx="43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Recall Matrix</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Future ML Model Implementations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92" name="Google Shape;492;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Aft</a:t>
            </a:r>
            <a:r>
              <a:rPr lang="en" sz="1400">
                <a:solidFill>
                  <a:schemeClr val="dk1"/>
                </a:solidFill>
                <a:latin typeface="Times New Roman"/>
                <a:ea typeface="Times New Roman"/>
                <a:cs typeface="Times New Roman"/>
                <a:sym typeface="Times New Roman"/>
              </a:rPr>
              <a:t>erwards, we plan on designing a ML pipeline for the combination of .byte files and .asm files by merging them and similar to the system we used for the others.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We know XG Boost and Random Forest have been very accurate, so we plan to test just XG Boost and Random Forest on the new combined features and see what happens.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400">
                <a:solidFill>
                  <a:schemeClr val="dk1"/>
                </a:solidFill>
                <a:latin typeface="Times New Roman"/>
                <a:ea typeface="Times New Roman"/>
                <a:cs typeface="Times New Roman"/>
                <a:sym typeface="Times New Roman"/>
              </a:rPr>
              <a:t>If we have time, perhaps add bi-grams and n-gram features on byte files and improve the log-loss. </a:t>
            </a:r>
            <a:endParaRPr sz="14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ph type="title"/>
          </p:nvPr>
        </p:nvSpPr>
        <p:spPr>
          <a:xfrm>
            <a:off x="264850" y="2440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Challenges of the Problems</a:t>
            </a:r>
            <a:endParaRPr>
              <a:latin typeface="Times New Roman"/>
              <a:ea typeface="Times New Roman"/>
              <a:cs typeface="Times New Roman"/>
              <a:sym typeface="Times New Roman"/>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Large Dataset (500GB)</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Feature</a:t>
            </a:r>
            <a:r>
              <a:rPr lang="en" sz="1600">
                <a:solidFill>
                  <a:schemeClr val="dk1"/>
                </a:solidFill>
                <a:latin typeface="Times New Roman"/>
                <a:ea typeface="Times New Roman"/>
                <a:cs typeface="Times New Roman"/>
                <a:sym typeface="Times New Roman"/>
              </a:rPr>
              <a:t>s Engineering </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Extracting features from the raw binary</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Size of byte file</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Bag of Words</a:t>
            </a:r>
            <a:endParaRPr sz="1600">
              <a:solidFill>
                <a:schemeClr val="dk1"/>
              </a:solidFill>
              <a:latin typeface="Times New Roman"/>
              <a:ea typeface="Times New Roman"/>
              <a:cs typeface="Times New Roman"/>
              <a:sym typeface="Times New Roman"/>
            </a:endParaRPr>
          </a:p>
          <a:p>
            <a:pPr indent="-330200" lvl="1" marL="914400" rtl="0" algn="l">
              <a:spcBef>
                <a:spcPts val="0"/>
              </a:spcBef>
              <a:spcAft>
                <a:spcPts val="0"/>
              </a:spcAft>
              <a:buClr>
                <a:schemeClr val="dk1"/>
              </a:buClr>
              <a:buSzPts val="1600"/>
              <a:buFont typeface="Times New Roman"/>
              <a:buChar char="○"/>
            </a:pPr>
            <a:r>
              <a:rPr lang="en" sz="1600">
                <a:solidFill>
                  <a:schemeClr val="dk1"/>
                </a:solidFill>
                <a:latin typeface="Times New Roman"/>
                <a:ea typeface="Times New Roman"/>
                <a:cs typeface="Times New Roman"/>
                <a:sym typeface="Times New Roman"/>
              </a:rPr>
              <a:t>Grouping similar codes</a:t>
            </a:r>
            <a:endParaRPr sz="1600">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Software Engineering Challenge</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Since the dataset is huge, we have to optimize the training on a single box. Some of the featurizations require entire dataset to be on the RAM. We have to do software engineering to make the training possible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PLANNED ML SYSTEM PIPELINE</a:t>
            </a:r>
            <a:endParaRPr>
              <a:latin typeface="Times New Roman"/>
              <a:ea typeface="Times New Roman"/>
              <a:cs typeface="Times New Roman"/>
              <a:sym typeface="Times New Roman"/>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1"/>
                </a:solidFill>
                <a:latin typeface="Times New Roman"/>
                <a:ea typeface="Times New Roman"/>
                <a:cs typeface="Times New Roman"/>
                <a:sym typeface="Times New Roman"/>
              </a:rPr>
              <a:t>This is a huge dataset containing byte(binary code file) and .asm(assembly language code file) files. The pipeline contains several stages as listed below.</a:t>
            </a:r>
            <a:endParaRPr sz="1400">
              <a:solidFill>
                <a:schemeClr val="dk1"/>
              </a:solidFill>
              <a:latin typeface="Times New Roman"/>
              <a:ea typeface="Times New Roman"/>
              <a:cs typeface="Times New Roman"/>
              <a:sym typeface="Times New Roman"/>
            </a:endParaRPr>
          </a:p>
          <a:p>
            <a:pPr indent="-317500" lvl="0" marL="457200" rtl="0" algn="l">
              <a:spcBef>
                <a:spcPts val="120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Data Preparation and </a:t>
            </a:r>
            <a:r>
              <a:rPr lang="en" sz="1400">
                <a:solidFill>
                  <a:schemeClr val="dk1"/>
                </a:solidFill>
                <a:latin typeface="Times New Roman"/>
                <a:ea typeface="Times New Roman"/>
                <a:cs typeface="Times New Roman"/>
                <a:sym typeface="Times New Roman"/>
              </a:rPr>
              <a:t>Cleaning</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Exploratory Data Analysis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Data Transformation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Data Modeling</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AutoNum type="arabicPeriod"/>
            </a:pPr>
            <a:r>
              <a:rPr lang="en" sz="1400">
                <a:solidFill>
                  <a:schemeClr val="dk1"/>
                </a:solidFill>
                <a:latin typeface="Times New Roman"/>
                <a:ea typeface="Times New Roman"/>
                <a:cs typeface="Times New Roman"/>
                <a:sym typeface="Times New Roman"/>
              </a:rPr>
              <a:t>Model Evaluation &amp; </a:t>
            </a:r>
            <a:r>
              <a:rPr lang="en" sz="1400">
                <a:solidFill>
                  <a:schemeClr val="dk1"/>
                </a:solidFill>
                <a:latin typeface="Times New Roman"/>
                <a:ea typeface="Times New Roman"/>
                <a:cs typeface="Times New Roman"/>
                <a:sym typeface="Times New Roman"/>
              </a:rPr>
              <a:t>Hyper Parameter Tuning</a:t>
            </a:r>
            <a:endParaRPr sz="1400">
              <a:solidFill>
                <a:schemeClr val="dk1"/>
              </a:solidFill>
              <a:latin typeface="Times New Roman"/>
              <a:ea typeface="Times New Roman"/>
              <a:cs typeface="Times New Roman"/>
              <a:sym typeface="Times New Roman"/>
            </a:endParaRPr>
          </a:p>
        </p:txBody>
      </p:sp>
      <p:pic>
        <p:nvPicPr>
          <p:cNvPr id="96" name="Google Shape;96;p19"/>
          <p:cNvPicPr preferRelativeResize="0"/>
          <p:nvPr/>
        </p:nvPicPr>
        <p:blipFill rotWithShape="1">
          <a:blip r:embed="rId3">
            <a:alphaModFix/>
          </a:blip>
          <a:srcRect b="27724" l="0" r="0" t="35309"/>
          <a:stretch/>
        </p:blipFill>
        <p:spPr>
          <a:xfrm>
            <a:off x="1613600" y="3384275"/>
            <a:ext cx="5916775" cy="164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PLANNED ML SYSTEM PIPELINE</a:t>
            </a:r>
            <a:endParaRPr>
              <a:latin typeface="Times New Roman"/>
              <a:ea typeface="Times New Roman"/>
              <a:cs typeface="Times New Roman"/>
              <a:sym typeface="Times New Roman"/>
            </a:endParaRPr>
          </a:p>
        </p:txBody>
      </p:sp>
      <p:sp>
        <p:nvSpPr>
          <p:cNvPr id="102" name="Google Shape;102;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 Preparation and Cleaning:</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File processing of 50GB byte files and 150GB of .asm files.</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Feature extraction </a:t>
            </a:r>
            <a:r>
              <a:rPr lang="en">
                <a:solidFill>
                  <a:schemeClr val="dk1"/>
                </a:solidFill>
                <a:latin typeface="Times New Roman"/>
                <a:ea typeface="Times New Roman"/>
                <a:cs typeface="Times New Roman"/>
                <a:sym typeface="Times New Roman"/>
              </a:rPr>
              <a:t>from the .byte and .asm files.</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Exploratory Data Analysis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Perform multivariate analysis on the extracted features and understand the correlation between the features. </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 Transformation</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Preparing the cleaned data to train the machine learning model.</a:t>
            </a:r>
            <a:endParaRPr>
              <a:solidFill>
                <a:schemeClr val="dk1"/>
              </a:solidFill>
              <a:latin typeface="Times New Roman"/>
              <a:ea typeface="Times New Roman"/>
              <a:cs typeface="Times New Roman"/>
              <a:sym typeface="Times New Roman"/>
            </a:endParaRPr>
          </a:p>
        </p:txBody>
      </p:sp>
      <p:pic>
        <p:nvPicPr>
          <p:cNvPr id="103" name="Google Shape;103;p20"/>
          <p:cNvPicPr preferRelativeResize="0"/>
          <p:nvPr/>
        </p:nvPicPr>
        <p:blipFill rotWithShape="1">
          <a:blip r:embed="rId3">
            <a:alphaModFix/>
          </a:blip>
          <a:srcRect b="27724" l="0" r="0" t="35309"/>
          <a:stretch/>
        </p:blipFill>
        <p:spPr>
          <a:xfrm>
            <a:off x="1613600" y="3384275"/>
            <a:ext cx="5916775" cy="164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PLANNED ML SYSTEM PIPELINE</a:t>
            </a:r>
            <a:endParaRPr>
              <a:latin typeface="Times New Roman"/>
              <a:ea typeface="Times New Roman"/>
              <a:cs typeface="Times New Roman"/>
              <a:sym typeface="Times New Roman"/>
            </a:endParaRPr>
          </a:p>
        </p:txBody>
      </p:sp>
      <p:sp>
        <p:nvSpPr>
          <p:cNvPr id="109" name="Google Shape;109;p21"/>
          <p:cNvSpPr txBox="1"/>
          <p:nvPr>
            <p:ph idx="1" type="body"/>
          </p:nvPr>
        </p:nvSpPr>
        <p:spPr>
          <a:xfrm>
            <a:off x="274250" y="1167450"/>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Data Modeling</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Fitting the machine learning model to the transformed data and optimizing the classification parameters.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Model Evaluation &amp; Hyper Parameter Tuning:</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After the model is trained, we have to test the model on the test dataset.</a:t>
            </a:r>
            <a:endParaRPr>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Using performance/model evaluation based on selected metrics such as log-loss(training error), accuracy, precision and recall, we understand the best fitting model.</a:t>
            </a:r>
            <a:endParaRPr>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Predictions: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 classify files into</a:t>
            </a:r>
            <a:r>
              <a:rPr lang="en">
                <a:solidFill>
                  <a:schemeClr val="dk1"/>
                </a:solidFill>
                <a:highlight>
                  <a:srgbClr val="FFFFFF"/>
                </a:highlight>
                <a:latin typeface="Times New Roman"/>
                <a:ea typeface="Times New Roman"/>
                <a:cs typeface="Times New Roman"/>
                <a:sym typeface="Times New Roman"/>
              </a:rPr>
              <a:t> their respective family affiliations.</a:t>
            </a:r>
            <a:endParaRPr>
              <a:solidFill>
                <a:schemeClr val="dk1"/>
              </a:solidFill>
              <a:latin typeface="Times New Roman"/>
              <a:ea typeface="Times New Roman"/>
              <a:cs typeface="Times New Roman"/>
              <a:sym typeface="Times New Roman"/>
            </a:endParaRPr>
          </a:p>
          <a:p>
            <a:pPr indent="0" lvl="0" marL="914400" rtl="0" algn="l">
              <a:spcBef>
                <a:spcPts val="1200"/>
              </a:spcBef>
              <a:spcAft>
                <a:spcPts val="1200"/>
              </a:spcAft>
              <a:buNone/>
            </a:pPr>
            <a:r>
              <a:t/>
            </a:r>
            <a:endParaRPr sz="1400">
              <a:solidFill>
                <a:schemeClr val="dk1"/>
              </a:solidFill>
              <a:latin typeface="Times New Roman"/>
              <a:ea typeface="Times New Roman"/>
              <a:cs typeface="Times New Roman"/>
              <a:sym typeface="Times New Roman"/>
            </a:endParaRPr>
          </a:p>
        </p:txBody>
      </p:sp>
      <p:pic>
        <p:nvPicPr>
          <p:cNvPr id="110" name="Google Shape;110;p21"/>
          <p:cNvPicPr preferRelativeResize="0"/>
          <p:nvPr/>
        </p:nvPicPr>
        <p:blipFill rotWithShape="1">
          <a:blip r:embed="rId3">
            <a:alphaModFix/>
          </a:blip>
          <a:srcRect b="27724" l="0" r="0" t="35309"/>
          <a:stretch/>
        </p:blipFill>
        <p:spPr>
          <a:xfrm>
            <a:off x="1613600" y="3384275"/>
            <a:ext cx="5916775" cy="1640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